
<file path=[Content_Types].xml><?xml version="1.0" encoding="utf-8"?>
<Types xmlns="http://schemas.openxmlformats.org/package/2006/content-types">
  <Default Extension="5&amp;q=80&amp;fm=jpg&amp;crop=entropy&amp;cs=tinysrgb&amp;w=1920&amp;h=1920&amp;fit=max&amp;ixid=eyJhcHBfaWQiOjgzNjd9&amp;s=38c9a1bad80ef1985d34dc6e2e9657e8"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7"/>
  </p:notesMasterIdLst>
  <p:handoutMasterIdLst>
    <p:handoutMasterId r:id="rId38"/>
  </p:handoutMasterIdLst>
  <p:sldIdLst>
    <p:sldId id="256" r:id="rId2"/>
    <p:sldId id="291" r:id="rId3"/>
    <p:sldId id="303" r:id="rId4"/>
    <p:sldId id="257" r:id="rId5"/>
    <p:sldId id="261" r:id="rId6"/>
    <p:sldId id="268" r:id="rId7"/>
    <p:sldId id="292" r:id="rId8"/>
    <p:sldId id="259" r:id="rId9"/>
    <p:sldId id="298" r:id="rId10"/>
    <p:sldId id="294" r:id="rId11"/>
    <p:sldId id="275" r:id="rId12"/>
    <p:sldId id="262" r:id="rId13"/>
    <p:sldId id="258" r:id="rId14"/>
    <p:sldId id="263" r:id="rId15"/>
    <p:sldId id="264" r:id="rId16"/>
    <p:sldId id="267" r:id="rId17"/>
    <p:sldId id="269" r:id="rId18"/>
    <p:sldId id="272" r:id="rId19"/>
    <p:sldId id="295" r:id="rId20"/>
    <p:sldId id="296" r:id="rId21"/>
    <p:sldId id="297" r:id="rId22"/>
    <p:sldId id="281" r:id="rId23"/>
    <p:sldId id="283" r:id="rId24"/>
    <p:sldId id="279" r:id="rId25"/>
    <p:sldId id="282" r:id="rId26"/>
    <p:sldId id="277" r:id="rId27"/>
    <p:sldId id="302" r:id="rId28"/>
    <p:sldId id="280" r:id="rId29"/>
    <p:sldId id="284" r:id="rId30"/>
    <p:sldId id="266" r:id="rId31"/>
    <p:sldId id="288" r:id="rId32"/>
    <p:sldId id="289" r:id="rId33"/>
    <p:sldId id="300" r:id="rId34"/>
    <p:sldId id="285" r:id="rId35"/>
    <p:sldId id="293"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llo" id="{355E2596-BAC0-46B3-9F71-F69BD7C517B2}">
          <p14:sldIdLst>
            <p14:sldId id="256"/>
          </p14:sldIdLst>
        </p14:section>
        <p14:section name="Sg MArkets ?" id="{C4BBD941-25F4-45BC-B845-6084B0486C87}">
          <p14:sldIdLst>
            <p14:sldId id="291"/>
            <p14:sldId id="303"/>
          </p14:sldIdLst>
        </p14:section>
        <p14:section name="Un univers impitoyable ?" id="{5FDDCD03-1AFB-4DB1-826D-0AAEBC16AEF8}">
          <p14:sldIdLst>
            <p14:sldId id="257"/>
            <p14:sldId id="261"/>
            <p14:sldId id="268"/>
            <p14:sldId id="292"/>
            <p14:sldId id="259"/>
            <p14:sldId id="298"/>
            <p14:sldId id="294"/>
          </p14:sldIdLst>
        </p14:section>
        <p14:section name="My XP" id="{97B84838-2A75-4011-AAFC-43C982800B7B}">
          <p14:sldIdLst>
            <p14:sldId id="275"/>
            <p14:sldId id="262"/>
            <p14:sldId id="258"/>
            <p14:sldId id="263"/>
          </p14:sldIdLst>
        </p14:section>
        <p14:section name="Notre inspiration" id="{DE5E1971-9F0E-4539-BBB3-A997A0E36D69}">
          <p14:sldIdLst>
            <p14:sldId id="264"/>
          </p14:sldIdLst>
        </p14:section>
        <p14:section name="Notre proposition" id="{5870E482-1268-437E-BA0D-942035EC4936}">
          <p14:sldIdLst>
            <p14:sldId id="267"/>
          </p14:sldIdLst>
        </p14:section>
        <p14:section name="Impact sur le code" id="{E1662BE5-4BC9-4C99-801A-46250E47884E}">
          <p14:sldIdLst>
            <p14:sldId id="269"/>
            <p14:sldId id="272"/>
            <p14:sldId id="295"/>
            <p14:sldId id="296"/>
            <p14:sldId id="297"/>
          </p14:sldIdLst>
        </p14:section>
        <p14:section name="Monitor your dependencies" id="{3F132C29-EAB0-4205-86B3-4AB125E2834B}">
          <p14:sldIdLst>
            <p14:sldId id="281"/>
            <p14:sldId id="283"/>
          </p14:sldIdLst>
        </p14:section>
        <p14:section name="Handling failure" id="{E4631CF2-9D6D-49AE-8C6A-1976F59949EC}">
          <p14:sldIdLst>
            <p14:sldId id="279"/>
            <p14:sldId id="282"/>
          </p14:sldIdLst>
        </p14:section>
        <p14:section name="Metrics" id="{114F1AFC-284B-424D-9A0F-8DB3B61B50B4}">
          <p14:sldIdLst>
            <p14:sldId id="277"/>
            <p14:sldId id="302"/>
          </p14:sldIdLst>
        </p14:section>
        <p14:section name="X as Code FTW" id="{EC2C789B-8D06-4431-9ABF-116B0ACC3628}">
          <p14:sldIdLst>
            <p14:sldId id="280"/>
          </p14:sldIdLst>
        </p14:section>
        <p14:section name="La Release and Deploy" id="{741FA398-925D-459F-AF30-AC094930EFB3}">
          <p14:sldIdLst>
            <p14:sldId id="284"/>
          </p14:sldIdLst>
        </p14:section>
        <p14:section name="Impact sur le quotidie" id="{1BC0D3E4-46C5-47B0-941B-F6AA9DC65C0D}">
          <p14:sldIdLst>
            <p14:sldId id="266"/>
            <p14:sldId id="288"/>
            <p14:sldId id="289"/>
            <p14:sldId id="300"/>
          </p14:sldIdLst>
        </p14:section>
        <p14:section name="How did you do ?" id="{DE238F21-8007-424B-BCCC-56BC6FCF68CA}">
          <p14:sldIdLst>
            <p14:sldId id="285"/>
          </p14:sldIdLst>
        </p14:section>
        <p14:section name="Conclusion" id="{7A79B244-0226-498D-A611-55EF65FF513D}">
          <p14:sldIdLst>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gan Leroi" initials="ML" lastIdx="1" clrIdx="0">
    <p:extLst>
      <p:ext uri="{19B8F6BF-5375-455C-9EA6-DF929625EA0E}">
        <p15:presenceInfo xmlns:p15="http://schemas.microsoft.com/office/powerpoint/2012/main" userId="b98fe2a6d3135e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2D2E"/>
    <a:srgbClr val="E34D46"/>
    <a:srgbClr val="2F96B4"/>
    <a:srgbClr val="EEEEEE"/>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67586" autoAdjust="0"/>
  </p:normalViewPr>
  <p:slideViewPr>
    <p:cSldViewPr snapToGrid="0">
      <p:cViewPr varScale="1">
        <p:scale>
          <a:sx n="53" d="100"/>
          <a:sy n="53" d="100"/>
        </p:scale>
        <p:origin x="988" y="24"/>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8" d="100"/>
          <a:sy n="68" d="100"/>
        </p:scale>
        <p:origin x="3101"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410429-C5EB-4229-99DA-1667D53C201A}" type="datetimeFigureOut">
              <a:rPr lang="fr-FR" smtClean="0"/>
              <a:t>08/10/2019</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BD8290-9AB4-4AB1-A76C-286599B20125}" type="slidenum">
              <a:rPr lang="fr-FR" smtClean="0"/>
              <a:t>‹N°›</a:t>
            </a:fld>
            <a:endParaRPr lang="fr-FR"/>
          </a:p>
        </p:txBody>
      </p:sp>
    </p:spTree>
    <p:extLst>
      <p:ext uri="{BB962C8B-B14F-4D97-AF65-F5344CB8AC3E}">
        <p14:creationId xmlns:p14="http://schemas.microsoft.com/office/powerpoint/2010/main" val="2902245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B9CCF-2FA1-466D-B5CA-03A9B7E3DDB5}" type="datetimeFigureOut">
              <a:rPr lang="fr-FR" smtClean="0"/>
              <a:t>08/10/2019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63E2E-9550-4B82-8483-F83D094C8834}" type="slidenum">
              <a:rPr lang="fr-FR" smtClean="0"/>
              <a:t>‹N°›</a:t>
            </a:fld>
            <a:endParaRPr lang="fr-FR"/>
          </a:p>
        </p:txBody>
      </p:sp>
    </p:spTree>
    <p:extLst>
      <p:ext uri="{BB962C8B-B14F-4D97-AF65-F5344CB8AC3E}">
        <p14:creationId xmlns:p14="http://schemas.microsoft.com/office/powerpoint/2010/main" val="188094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aseline="0" dirty="0"/>
              <a:t>On parle </a:t>
            </a:r>
            <a:r>
              <a:rPr lang="fr-FR" baseline="0" dirty="0" err="1"/>
              <a:t>énormement</a:t>
            </a:r>
            <a:r>
              <a:rPr lang="fr-FR" baseline="0" dirty="0"/>
              <a:t> de comment créer des projets, comment faire du code, du beau code, mais on parle rarement voir jamais de l’après … la production, se monde méconnu pour beaucoup de dev.</a:t>
            </a:r>
          </a:p>
          <a:p>
            <a:endParaRPr lang="fr-FR" baseline="0" dirty="0"/>
          </a:p>
          <a:p>
            <a:endParaRPr lang="fr-FR" baseline="0" dirty="0"/>
          </a:p>
          <a:p>
            <a:r>
              <a:rPr lang="fr-FR" baseline="0" dirty="0"/>
              <a:t>Pourquoi au secours ? Pourquoi en tant que Dev nous avons peur de la production ?</a:t>
            </a:r>
          </a:p>
          <a:p>
            <a:r>
              <a:rPr lang="fr-FR" dirty="0"/>
              <a:t>D’ailleurs, On</a:t>
            </a:r>
            <a:r>
              <a:rPr lang="fr-FR" baseline="0" dirty="0"/>
              <a:t> va se mettre d’accord sur ce que c’est la production,</a:t>
            </a:r>
          </a:p>
          <a:p>
            <a:r>
              <a:rPr lang="fr-FR" baseline="0" dirty="0"/>
              <a:t>Comment l’équipe dans laquelle je suis travaille au quotidien et gère la production</a:t>
            </a:r>
          </a:p>
          <a:p>
            <a:r>
              <a:rPr lang="fr-FR" baseline="0" dirty="0"/>
              <a:t>Comment le PDD nous a permis d’arriver la .</a:t>
            </a:r>
          </a:p>
          <a:p>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a:t>
            </a:fld>
            <a:endParaRPr lang="fr-FR"/>
          </a:p>
        </p:txBody>
      </p:sp>
    </p:spTree>
    <p:extLst>
      <p:ext uri="{BB962C8B-B14F-4D97-AF65-F5344CB8AC3E}">
        <p14:creationId xmlns:p14="http://schemas.microsoft.com/office/powerpoint/2010/main" val="2427655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a:t>L’utilisateur qui nous ping le soucis . Comment être Proactif et voir les soucis avant les utilisateurs ?</a:t>
            </a:r>
          </a:p>
          <a:p>
            <a:pPr marL="171450" indent="-171450">
              <a:buFontTx/>
              <a:buChar char="-"/>
            </a:pPr>
            <a:r>
              <a:rPr lang="fr-FR" baseline="0" dirty="0"/>
              <a:t>On arrive pas a confirmer le </a:t>
            </a:r>
            <a:r>
              <a:rPr lang="fr-FR" baseline="0" dirty="0" err="1"/>
              <a:t>probleme</a:t>
            </a:r>
            <a:r>
              <a:rPr lang="fr-FR" baseline="0" dirty="0"/>
              <a:t>. Comment retracer les actions de l’utilisateurs et retrouver son soucis.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Pas d’</a:t>
            </a:r>
            <a:r>
              <a:rPr lang="fr-FR" baseline="0" dirty="0" err="1"/>
              <a:t>alerting</a:t>
            </a:r>
            <a:r>
              <a:rPr lang="fr-FR" baseline="0" dirty="0"/>
              <a:t> aux utilisateurs. Comment communiquer et adapter l’application aux </a:t>
            </a:r>
            <a:r>
              <a:rPr lang="fr-FR" baseline="0" dirty="0" err="1"/>
              <a:t>problémes</a:t>
            </a:r>
            <a:r>
              <a:rPr lang="fr-FR" baseline="0"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Comment faire en sorte que l’équipe de Dev ne subissent pas une journée pénible ?</a:t>
            </a:r>
          </a:p>
          <a:p>
            <a:pPr marL="0" indent="0">
              <a:buFontTx/>
              <a:buNone/>
            </a:pPr>
            <a:endParaRPr lang="fr-FR" baseline="0" dirty="0"/>
          </a:p>
          <a:p>
            <a:pPr marL="171450" indent="-171450">
              <a:buFontTx/>
              <a:buChar char="-"/>
            </a:pPr>
            <a:endParaRPr lang="fr-FR" baseline="0" dirty="0"/>
          </a:p>
          <a:p>
            <a:pPr marL="171450" indent="-171450">
              <a:buFontTx/>
              <a:buChar char="-"/>
            </a:pPr>
            <a:r>
              <a:rPr lang="fr-FR" baseline="0" dirty="0"/>
              <a:t>On arrive pas a voir ce qu’a fait l’utilisateur : On doit lui demander </a:t>
            </a:r>
            <a:r>
              <a:rPr lang="fr-FR" baseline="0" dirty="0" err="1"/>
              <a:t>bcp</a:t>
            </a:r>
            <a:r>
              <a:rPr lang="fr-FR" baseline="0" dirty="0"/>
              <a:t> d’infos ou alors il faut chercher partout ! (Logs – </a:t>
            </a:r>
            <a:r>
              <a:rPr lang="fr-FR" baseline="0" dirty="0" err="1"/>
              <a:t>Correlated</a:t>
            </a:r>
            <a:r>
              <a:rPr lang="fr-FR" baseline="0" dirty="0"/>
              <a:t>, …)</a:t>
            </a:r>
          </a:p>
          <a:p>
            <a:pPr marL="171450" indent="-171450">
              <a:buFontTx/>
              <a:buChar char="-"/>
            </a:pPr>
            <a:r>
              <a:rPr lang="fr-FR" baseline="0" dirty="0"/>
              <a:t>Le monitoring est visiblement inexistant car le soucis n’a pas été </a:t>
            </a:r>
            <a:r>
              <a:rPr lang="fr-FR" baseline="0" dirty="0" err="1"/>
              <a:t>apercu</a:t>
            </a:r>
            <a:r>
              <a:rPr lang="fr-FR" baseline="0" dirty="0"/>
              <a:t>. (Monitoring)</a:t>
            </a:r>
          </a:p>
          <a:p>
            <a:pPr marL="171450" indent="-171450">
              <a:buFontTx/>
              <a:buChar char="-"/>
            </a:pPr>
            <a:r>
              <a:rPr lang="fr-FR" baseline="0" dirty="0"/>
              <a:t>Si le </a:t>
            </a:r>
            <a:r>
              <a:rPr lang="fr-FR" baseline="0" dirty="0" err="1"/>
              <a:t>probleme</a:t>
            </a:r>
            <a:r>
              <a:rPr lang="fr-FR" baseline="0" dirty="0"/>
              <a:t> est grave, comment le gérer ? (Handling </a:t>
            </a:r>
            <a:r>
              <a:rPr lang="fr-FR" baseline="0" dirty="0" err="1"/>
              <a:t>failure</a:t>
            </a:r>
            <a:r>
              <a:rPr lang="fr-FR" baseline="0" dirty="0"/>
              <a:t> – Reset – Tools)</a:t>
            </a:r>
          </a:p>
          <a:p>
            <a:pPr marL="171450" indent="-171450">
              <a:buFontTx/>
              <a:buChar char="-"/>
            </a:pPr>
            <a:r>
              <a:rPr lang="fr-FR" baseline="0" dirty="0" err="1"/>
              <a:t>Relivraison</a:t>
            </a:r>
            <a:r>
              <a:rPr lang="fr-FR" baseline="0" dirty="0"/>
              <a:t> (Architecture </a:t>
            </a:r>
            <a:r>
              <a:rPr lang="fr-FR" baseline="0" dirty="0" err="1"/>
              <a:t>resiliente</a:t>
            </a:r>
            <a:r>
              <a:rPr lang="fr-FR" baseline="0" dirty="0"/>
              <a:t>).</a:t>
            </a:r>
          </a:p>
          <a:p>
            <a:pPr marL="171450" indent="-171450">
              <a:buFontTx/>
              <a:buChar char="-"/>
            </a:pPr>
            <a:r>
              <a:rPr lang="fr-FR" baseline="0" dirty="0"/>
              <a:t>Est-il le seul impacter ? (</a:t>
            </a:r>
            <a:r>
              <a:rPr lang="fr-FR" baseline="0" dirty="0" err="1"/>
              <a:t>Métrics</a:t>
            </a:r>
            <a:r>
              <a:rPr lang="fr-FR" baseline="0" dirty="0"/>
              <a:t> ! – Architecture qui </a:t>
            </a:r>
            <a:r>
              <a:rPr lang="fr-FR" baseline="0" dirty="0" err="1"/>
              <a:t>commnuique</a:t>
            </a:r>
            <a:r>
              <a:rPr lang="fr-FR" baseline="0" dirty="0"/>
              <a:t> les soucis aux </a:t>
            </a:r>
            <a:r>
              <a:rPr lang="fr-FR" baseline="0" dirty="0" err="1"/>
              <a:t>users</a:t>
            </a:r>
            <a:r>
              <a:rPr lang="fr-FR" baseline="0" dirty="0"/>
              <a:t>).</a:t>
            </a:r>
          </a:p>
          <a:p>
            <a:pPr marL="0" indent="0">
              <a:buFontTx/>
              <a:buNone/>
            </a:pPr>
            <a:endParaRPr lang="fr-FR" baseline="0" dirty="0"/>
          </a:p>
          <a:p>
            <a:pPr marL="0" indent="0">
              <a:buFontTx/>
              <a:buNone/>
            </a:pPr>
            <a:r>
              <a:rPr lang="fr-FR" baseline="0" dirty="0"/>
              <a:t>Dans ce cas, si une équipe de Dev doit gérer la production, cela se transforme en départ de l’équipe, démotivation, … Pour qu’une équipe </a:t>
            </a:r>
            <a:r>
              <a:rPr lang="fr-FR" baseline="0" dirty="0" err="1"/>
              <a:t>gére</a:t>
            </a:r>
            <a:r>
              <a:rPr lang="fr-FR" baseline="0" dirty="0"/>
              <a:t> la production, il faut reprendre chacun des points, les rendre automatique et faire en sorte au final que l’équipe </a:t>
            </a:r>
            <a:r>
              <a:rPr lang="fr-FR" baseline="0" dirty="0" err="1"/>
              <a:t>gére</a:t>
            </a:r>
            <a:r>
              <a:rPr lang="fr-FR" baseline="0" dirty="0"/>
              <a:t> la production ET avance sur le projet !</a:t>
            </a:r>
          </a:p>
          <a:p>
            <a:pPr marL="0" indent="0">
              <a:buFontTx/>
              <a:buNone/>
            </a:pPr>
            <a:endParaRPr lang="fr-FR" baseline="0" dirty="0"/>
          </a:p>
          <a:p>
            <a:pPr marL="0" indent="0">
              <a:buFontTx/>
              <a:buNone/>
            </a:pPr>
            <a:r>
              <a:rPr lang="fr-FR" baseline="0" dirty="0"/>
              <a:t>Qui a déjà </a:t>
            </a:r>
            <a:r>
              <a:rPr lang="fr-FR" baseline="0" dirty="0" err="1"/>
              <a:t>vecu</a:t>
            </a:r>
            <a:r>
              <a:rPr lang="fr-FR" baseline="0" dirty="0"/>
              <a:t> ca ?</a:t>
            </a:r>
          </a:p>
          <a:p>
            <a:pPr marL="0" indent="0">
              <a:buFontTx/>
              <a:buNone/>
            </a:pPr>
            <a:r>
              <a:rPr lang="fr-FR" baseline="0" dirty="0"/>
              <a:t>Moi aussi !</a:t>
            </a:r>
          </a:p>
        </p:txBody>
      </p:sp>
      <p:sp>
        <p:nvSpPr>
          <p:cNvPr id="4" name="Slide Number Placeholder 3"/>
          <p:cNvSpPr>
            <a:spLocks noGrp="1"/>
          </p:cNvSpPr>
          <p:nvPr>
            <p:ph type="sldNum" sz="quarter" idx="10"/>
          </p:nvPr>
        </p:nvSpPr>
        <p:spPr/>
        <p:txBody>
          <a:bodyPr/>
          <a:lstStyle/>
          <a:p>
            <a:fld id="{EB963E2E-9550-4B82-8483-F83D094C8834}" type="slidenum">
              <a:rPr lang="fr-FR" smtClean="0"/>
              <a:t>10</a:t>
            </a:fld>
            <a:endParaRPr lang="fr-FR"/>
          </a:p>
        </p:txBody>
      </p:sp>
    </p:spTree>
    <p:extLst>
      <p:ext uri="{BB962C8B-B14F-4D97-AF65-F5344CB8AC3E}">
        <p14:creationId xmlns:p14="http://schemas.microsoft.com/office/powerpoint/2010/main" val="392339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FR" dirty="0"/>
              <a:t>Qui a déjà vécu c</a:t>
            </a:r>
            <a:r>
              <a:rPr lang="fr-FR" baseline="0" dirty="0"/>
              <a:t>a ? </a:t>
            </a:r>
            <a:endParaRPr lang="fr-FR" dirty="0"/>
          </a:p>
          <a:p>
            <a:r>
              <a:rPr lang="fr-FR" dirty="0"/>
              <a:t>Moi aussi</a:t>
            </a:r>
            <a:r>
              <a:rPr lang="fr-FR" baseline="0" dirty="0"/>
              <a:t> j’ai connu ca …</a:t>
            </a:r>
          </a:p>
          <a:p>
            <a:endParaRPr lang="fr-FR" baseline="0" dirty="0"/>
          </a:p>
          <a:p>
            <a:r>
              <a:rPr lang="fr-FR" baseline="0" dirty="0" err="1"/>
              <a:t>Don’t</a:t>
            </a:r>
            <a:r>
              <a:rPr lang="fr-FR" baseline="0" dirty="0"/>
              <a:t> Care, …</a:t>
            </a:r>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11</a:t>
            </a:fld>
            <a:endParaRPr lang="fr-FR"/>
          </a:p>
        </p:txBody>
      </p:sp>
    </p:spTree>
    <p:extLst>
      <p:ext uri="{BB962C8B-B14F-4D97-AF65-F5344CB8AC3E}">
        <p14:creationId xmlns:p14="http://schemas.microsoft.com/office/powerpoint/2010/main" val="3527688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Pas de production, et puis moi ce qu’il m’</a:t>
            </a:r>
            <a:r>
              <a:rPr lang="fr-FR" dirty="0" err="1"/>
              <a:t>interessait</a:t>
            </a:r>
            <a:r>
              <a:rPr lang="fr-FR" dirty="0"/>
              <a:t> c’était le code. Prod ou pas Prod …</a:t>
            </a:r>
          </a:p>
        </p:txBody>
      </p:sp>
      <p:sp>
        <p:nvSpPr>
          <p:cNvPr id="4" name="Slide Number Placeholder 3"/>
          <p:cNvSpPr>
            <a:spLocks noGrp="1"/>
          </p:cNvSpPr>
          <p:nvPr>
            <p:ph type="sldNum" sz="quarter" idx="10"/>
          </p:nvPr>
        </p:nvSpPr>
        <p:spPr/>
        <p:txBody>
          <a:bodyPr/>
          <a:lstStyle/>
          <a:p>
            <a:fld id="{EB963E2E-9550-4B82-8483-F83D094C8834}" type="slidenum">
              <a:rPr lang="fr-FR" smtClean="0"/>
              <a:t>12</a:t>
            </a:fld>
            <a:endParaRPr lang="fr-FR"/>
          </a:p>
        </p:txBody>
      </p:sp>
    </p:spTree>
    <p:extLst>
      <p:ext uri="{BB962C8B-B14F-4D97-AF65-F5344CB8AC3E}">
        <p14:creationId xmlns:p14="http://schemas.microsoft.com/office/powerpoint/2010/main" val="3159259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Une belle production mais un véritable mur entre les équipe Prod / Dev. Je </a:t>
            </a:r>
            <a:r>
              <a:rPr lang="fr-FR" dirty="0" err="1"/>
              <a:t>developpe</a:t>
            </a:r>
            <a:r>
              <a:rPr lang="fr-FR" dirty="0"/>
              <a:t>, je package, tu </a:t>
            </a:r>
            <a:r>
              <a:rPr lang="fr-FR" dirty="0" err="1"/>
              <a:t>géres</a:t>
            </a:r>
            <a:r>
              <a:rPr lang="fr-FR" dirty="0"/>
              <a:t>.</a:t>
            </a:r>
          </a:p>
          <a:p>
            <a:endParaRPr lang="fr-FR" dirty="0"/>
          </a:p>
          <a:p>
            <a:r>
              <a:rPr lang="fr-FR" dirty="0"/>
              <a:t>Je me suis posé les </a:t>
            </a:r>
            <a:r>
              <a:rPr lang="fr-FR" dirty="0" err="1"/>
              <a:t>premiéres</a:t>
            </a:r>
            <a:r>
              <a:rPr lang="fr-FR" dirty="0"/>
              <a:t> question sur l’amélioration de la production a ce moment la ou j’ai </a:t>
            </a:r>
            <a:r>
              <a:rPr lang="fr-FR" dirty="0" err="1"/>
              <a:t>recu</a:t>
            </a:r>
            <a:r>
              <a:rPr lang="fr-FR" dirty="0"/>
              <a:t>, de la même </a:t>
            </a:r>
            <a:r>
              <a:rPr lang="fr-FR" dirty="0" err="1"/>
              <a:t>maniére</a:t>
            </a:r>
            <a:r>
              <a:rPr lang="fr-FR" dirty="0"/>
              <a:t> que j’ai envoyé le package avec sa doc </a:t>
            </a:r>
            <a:r>
              <a:rPr lang="fr-FR" dirty="0" err="1"/>
              <a:t>d’install</a:t>
            </a:r>
            <a:r>
              <a:rPr lang="fr-FR" dirty="0"/>
              <a:t> des mails </a:t>
            </a:r>
            <a:r>
              <a:rPr lang="fr-FR" dirty="0" err="1"/>
              <a:t>forward</a:t>
            </a:r>
            <a:r>
              <a:rPr lang="fr-FR" dirty="0"/>
              <a:t> venant des utilisateurs ….et pour la </a:t>
            </a:r>
            <a:r>
              <a:rPr lang="fr-FR" dirty="0" err="1"/>
              <a:t>premiére</a:t>
            </a:r>
            <a:r>
              <a:rPr lang="fr-FR" dirty="0"/>
              <a:t> fois on se rend compte que son code est en prod et qu’il va falloir gérer  …Et subir le manque d’outils et de </a:t>
            </a:r>
            <a:r>
              <a:rPr lang="fr-FR" dirty="0" err="1"/>
              <a:t>reflexion</a:t>
            </a:r>
            <a:r>
              <a:rPr lang="fr-FR" dirty="0"/>
              <a:t> autour de la </a:t>
            </a:r>
            <a:r>
              <a:rPr lang="fr-FR" dirty="0" err="1"/>
              <a:t>prodiction</a:t>
            </a:r>
            <a:r>
              <a:rPr lang="fr-FR" dirty="0"/>
              <a:t>.</a:t>
            </a:r>
          </a:p>
          <a:p>
            <a:endParaRPr lang="fr-FR" dirty="0"/>
          </a:p>
          <a:p>
            <a:r>
              <a:rPr lang="fr-FR" dirty="0"/>
              <a:t>On a beau fait tout ce qu’il faut (BDD, TDD, Design, … ) coté code, on va devoir faire de la production !</a:t>
            </a:r>
          </a:p>
        </p:txBody>
      </p:sp>
      <p:sp>
        <p:nvSpPr>
          <p:cNvPr id="4" name="Slide Number Placeholder 3"/>
          <p:cNvSpPr>
            <a:spLocks noGrp="1"/>
          </p:cNvSpPr>
          <p:nvPr>
            <p:ph type="sldNum" sz="quarter" idx="10"/>
          </p:nvPr>
        </p:nvSpPr>
        <p:spPr/>
        <p:txBody>
          <a:bodyPr/>
          <a:lstStyle/>
          <a:p>
            <a:fld id="{EB963E2E-9550-4B82-8483-F83D094C8834}" type="slidenum">
              <a:rPr lang="fr-FR" smtClean="0"/>
              <a:t>13</a:t>
            </a:fld>
            <a:endParaRPr lang="fr-FR"/>
          </a:p>
        </p:txBody>
      </p:sp>
    </p:spTree>
    <p:extLst>
      <p:ext uri="{BB962C8B-B14F-4D97-AF65-F5344CB8AC3E}">
        <p14:creationId xmlns:p14="http://schemas.microsoft.com/office/powerpoint/2010/main" val="77046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c’est le projet sur lequel je suis depuis 3 ans et qui m’a donné envie de faire ce talk.</a:t>
            </a:r>
          </a:p>
          <a:p>
            <a:r>
              <a:rPr lang="fr-FR" dirty="0"/>
              <a:t>Sur ce projet Dev et Production sont très liée. Je me confronte pour la première fois au utilisateurs (Mail Tchat, Tel, …) et j’ai la possibilité de mettre en place des outils et dev orienté production </a:t>
            </a:r>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14</a:t>
            </a:fld>
            <a:endParaRPr lang="fr-FR"/>
          </a:p>
        </p:txBody>
      </p:sp>
    </p:spTree>
    <p:extLst>
      <p:ext uri="{BB962C8B-B14F-4D97-AF65-F5344CB8AC3E}">
        <p14:creationId xmlns:p14="http://schemas.microsoft.com/office/powerpoint/2010/main" val="2536442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est pas les premier a penser comme cela ….</a:t>
            </a:r>
          </a:p>
          <a:p>
            <a:r>
              <a:rPr lang="fr-FR" dirty="0"/>
              <a:t>On va utiliser un certain nombre de pratiques type </a:t>
            </a:r>
            <a:r>
              <a:rPr lang="fr-FR" dirty="0" err="1"/>
              <a:t>Devops</a:t>
            </a:r>
            <a:r>
              <a:rPr lang="fr-FR" dirty="0"/>
              <a:t>. Mot a la mode</a:t>
            </a:r>
          </a:p>
          <a:p>
            <a:r>
              <a:rPr lang="fr-FR" sz="1200" b="0" i="0" kern="1200" dirty="0">
                <a:solidFill>
                  <a:schemeClr val="tx1"/>
                </a:solidFill>
                <a:effectLst/>
                <a:latin typeface="+mn-lt"/>
                <a:ea typeface="+mn-ea"/>
                <a:cs typeface="+mn-cs"/>
              </a:rPr>
              <a:t>développement et test sur des systèmes similaires à ceux de la production ;</a:t>
            </a:r>
          </a:p>
          <a:p>
            <a:r>
              <a:rPr lang="fr-FR" sz="1200" b="0" i="0" kern="1200" dirty="0">
                <a:solidFill>
                  <a:schemeClr val="tx1"/>
                </a:solidFill>
                <a:effectLst/>
                <a:latin typeface="+mn-lt"/>
                <a:ea typeface="+mn-ea"/>
                <a:cs typeface="+mn-cs"/>
              </a:rPr>
              <a:t>déploiement avec des processus réutilisables et fiables ;</a:t>
            </a:r>
          </a:p>
          <a:p>
            <a:r>
              <a:rPr lang="fr-FR" sz="1200" b="0" i="0" kern="1200" dirty="0">
                <a:solidFill>
                  <a:schemeClr val="tx1"/>
                </a:solidFill>
                <a:effectLst/>
                <a:latin typeface="+mn-lt"/>
                <a:ea typeface="+mn-ea"/>
                <a:cs typeface="+mn-cs"/>
              </a:rPr>
              <a:t>surveillance et validation de la qualité opérationnelle ;</a:t>
            </a:r>
          </a:p>
          <a:p>
            <a:r>
              <a:rPr lang="fr-FR" sz="1200" b="0" i="0" kern="1200" dirty="0">
                <a:solidFill>
                  <a:schemeClr val="tx1"/>
                </a:solidFill>
                <a:effectLst/>
                <a:latin typeface="+mn-lt"/>
                <a:ea typeface="+mn-ea"/>
                <a:cs typeface="+mn-cs"/>
              </a:rPr>
              <a:t>amplification des boucles de retour.</a:t>
            </a:r>
          </a:p>
          <a:p>
            <a:endParaRPr lang="fr-FR" dirty="0"/>
          </a:p>
          <a:p>
            <a:r>
              <a:rPr lang="fr-FR" dirty="0"/>
              <a:t>Ce qui nous anime c’est surtout cette phrase et le </a:t>
            </a:r>
            <a:r>
              <a:rPr lang="fr-FR" dirty="0" err="1"/>
              <a:t>fonctionnemen</a:t>
            </a:r>
            <a:r>
              <a:rPr lang="fr-FR" dirty="0"/>
              <a:t> des équipes chez Amazon</a:t>
            </a:r>
          </a:p>
        </p:txBody>
      </p:sp>
      <p:sp>
        <p:nvSpPr>
          <p:cNvPr id="4" name="Slide Number Placeholder 3"/>
          <p:cNvSpPr>
            <a:spLocks noGrp="1"/>
          </p:cNvSpPr>
          <p:nvPr>
            <p:ph type="sldNum" sz="quarter" idx="10"/>
          </p:nvPr>
        </p:nvSpPr>
        <p:spPr/>
        <p:txBody>
          <a:bodyPr/>
          <a:lstStyle/>
          <a:p>
            <a:fld id="{EB963E2E-9550-4B82-8483-F83D094C8834}" type="slidenum">
              <a:rPr lang="fr-FR" smtClean="0"/>
              <a:t>15</a:t>
            </a:fld>
            <a:endParaRPr lang="fr-FR"/>
          </a:p>
        </p:txBody>
      </p:sp>
    </p:spTree>
    <p:extLst>
      <p:ext uri="{BB962C8B-B14F-4D97-AF65-F5344CB8AC3E}">
        <p14:creationId xmlns:p14="http://schemas.microsoft.com/office/powerpoint/2010/main" val="935005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baseline="0" dirty="0">
                <a:solidFill>
                  <a:schemeClr val="accent2"/>
                </a:solidFill>
              </a:rPr>
              <a:t>Vous faisiez déjà du TDD ? Du BDD ? Du DDD ? Alors maintenant il faut également faire du PDD !</a:t>
            </a: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chemeClr val="accent2"/>
                </a:solidFill>
              </a:rPr>
              <a:t>Test first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err="1">
                <a:solidFill>
                  <a:schemeClr val="accent2"/>
                </a:solidFill>
              </a:rPr>
              <a:t>Yes</a:t>
            </a:r>
            <a:r>
              <a:rPr lang="fr-FR" sz="1200" b="1" dirty="0">
                <a:solidFill>
                  <a:schemeClr val="accent2"/>
                </a:solidFill>
              </a:rPr>
              <a:t> but, production first </a:t>
            </a:r>
            <a:r>
              <a:rPr lang="fr-FR" sz="1200" b="1" dirty="0" err="1">
                <a:solidFill>
                  <a:schemeClr val="accent2"/>
                </a:solidFill>
              </a:rPr>
              <a:t>also</a:t>
            </a:r>
            <a:r>
              <a:rPr lang="fr-FR" sz="1200" b="1" dirty="0">
                <a:solidFill>
                  <a:schemeClr val="accent2"/>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Sofware</a:t>
            </a:r>
            <a:r>
              <a:rPr lang="fr-FR" dirty="0"/>
              <a:t> </a:t>
            </a:r>
            <a:r>
              <a:rPr lang="fr-FR" dirty="0" err="1"/>
              <a:t>with</a:t>
            </a:r>
            <a:r>
              <a:rPr lang="fr-FR" dirty="0"/>
              <a:t> good design, </a:t>
            </a:r>
            <a:r>
              <a:rPr lang="fr-FR" dirty="0" err="1"/>
              <a:t>with</a:t>
            </a:r>
            <a:r>
              <a:rPr lang="fr-FR" dirty="0"/>
              <a:t> </a:t>
            </a:r>
            <a:r>
              <a:rPr lang="fr-FR" dirty="0" err="1"/>
              <a:t>amazing</a:t>
            </a:r>
            <a:r>
              <a:rPr lang="fr-FR" dirty="0"/>
              <a:t> </a:t>
            </a:r>
            <a:r>
              <a:rPr lang="fr-FR" dirty="0" err="1"/>
              <a:t>quality</a:t>
            </a:r>
            <a:r>
              <a:rPr lang="fr-FR" dirty="0"/>
              <a:t> </a:t>
            </a:r>
            <a:r>
              <a:rPr lang="fr-FR" dirty="0" err="1"/>
              <a:t>is</a:t>
            </a:r>
            <a:r>
              <a:rPr lang="fr-FR" dirty="0"/>
              <a:t>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But </a:t>
            </a:r>
            <a:r>
              <a:rPr lang="fr-FR" dirty="0" err="1"/>
              <a:t>Sofware</a:t>
            </a:r>
            <a:r>
              <a:rPr lang="fr-FR" dirty="0"/>
              <a:t> not in production </a:t>
            </a:r>
            <a:r>
              <a:rPr lang="fr-FR" dirty="0" err="1"/>
              <a:t>is</a:t>
            </a:r>
            <a:r>
              <a:rPr lang="fr-FR" dirty="0"/>
              <a:t> </a:t>
            </a:r>
            <a:r>
              <a:rPr lang="fr-FR" dirty="0" err="1"/>
              <a:t>useless</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va donc avoir</a:t>
            </a:r>
            <a:r>
              <a:rPr lang="fr-FR" baseline="0" dirty="0"/>
              <a:t> des principes assez simple pour définition ce mode de fonctionnement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Une story est considérée DONE </a:t>
            </a:r>
            <a:r>
              <a:rPr lang="fr-FR" baseline="0" dirty="0" err="1"/>
              <a:t>lorsquelle</a:t>
            </a:r>
            <a:r>
              <a:rPr lang="fr-FR" baseline="0" dirty="0"/>
              <a:t> est en production.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La production est à considérer comme une fonctionnalité, attaché à chaque story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La production doit, à chaque étape de </a:t>
            </a:r>
            <a:r>
              <a:rPr lang="fr-FR" baseline="0" dirty="0" err="1"/>
              <a:t>dev</a:t>
            </a:r>
            <a:r>
              <a:rPr lang="fr-FR" baseline="0" dirty="0"/>
              <a:t>, être présente : Design, Résilience, Configuration, Monitoring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16</a:t>
            </a:fld>
            <a:endParaRPr lang="fr-FR"/>
          </a:p>
        </p:txBody>
      </p:sp>
    </p:spTree>
    <p:extLst>
      <p:ext uri="{BB962C8B-B14F-4D97-AF65-F5344CB8AC3E}">
        <p14:creationId xmlns:p14="http://schemas.microsoft.com/office/powerpoint/2010/main" val="16964785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Qu’est ce que ca va résoudre ? Quelle problème ont aborde ?</a:t>
            </a:r>
          </a:p>
          <a:p>
            <a:endParaRPr lang="fr-FR" dirty="0"/>
          </a:p>
          <a:p>
            <a:endParaRPr lang="fr-FR" dirty="0"/>
          </a:p>
          <a:p>
            <a:r>
              <a:rPr lang="fr-FR" dirty="0"/>
              <a:t>Le </a:t>
            </a:r>
            <a:r>
              <a:rPr lang="fr-FR" dirty="0" err="1"/>
              <a:t>probléme</a:t>
            </a:r>
            <a:r>
              <a:rPr lang="fr-FR" dirty="0"/>
              <a:t> dans le chat qu’on vient d’avoir c’est avant tout de pouvoir rapidement </a:t>
            </a:r>
            <a:r>
              <a:rPr lang="fr-FR" dirty="0" err="1"/>
              <a:t>reparer</a:t>
            </a:r>
            <a:r>
              <a:rPr lang="fr-FR" dirty="0"/>
              <a:t>. Et avant de </a:t>
            </a:r>
            <a:r>
              <a:rPr lang="fr-FR" dirty="0" err="1"/>
              <a:t>reparer</a:t>
            </a:r>
            <a:r>
              <a:rPr lang="fr-FR" dirty="0"/>
              <a:t> il faut investiguer. </a:t>
            </a:r>
            <a:r>
              <a:rPr lang="fr-FR" dirty="0" err="1"/>
              <a:t>Combient</a:t>
            </a:r>
            <a:r>
              <a:rPr lang="fr-FR" dirty="0"/>
              <a:t> de temps avons-nous passé à </a:t>
            </a:r>
            <a:r>
              <a:rPr lang="fr-FR" dirty="0" err="1"/>
              <a:t>tatonner</a:t>
            </a:r>
            <a:r>
              <a:rPr lang="fr-FR" dirty="0"/>
              <a:t> et chercher la root cause ? L’</a:t>
            </a:r>
            <a:r>
              <a:rPr lang="fr-FR" dirty="0" err="1"/>
              <a:t>investiguation</a:t>
            </a:r>
            <a:r>
              <a:rPr lang="fr-FR" dirty="0"/>
              <a:t>, doit permettre de trouver le </a:t>
            </a:r>
            <a:r>
              <a:rPr lang="fr-FR" dirty="0" err="1"/>
              <a:t>probléme</a:t>
            </a:r>
            <a:r>
              <a:rPr lang="fr-FR" dirty="0"/>
              <a:t> et les logs sont le moyens le plus efficace de comprendre ce qu’il se passe.</a:t>
            </a:r>
          </a:p>
        </p:txBody>
      </p:sp>
      <p:sp>
        <p:nvSpPr>
          <p:cNvPr id="4" name="Slide Number Placeholder 3"/>
          <p:cNvSpPr>
            <a:spLocks noGrp="1"/>
          </p:cNvSpPr>
          <p:nvPr>
            <p:ph type="sldNum" sz="quarter" idx="10"/>
          </p:nvPr>
        </p:nvSpPr>
        <p:spPr/>
        <p:txBody>
          <a:bodyPr/>
          <a:lstStyle/>
          <a:p>
            <a:fld id="{EB963E2E-9550-4B82-8483-F83D094C8834}" type="slidenum">
              <a:rPr lang="fr-FR" smtClean="0"/>
              <a:t>17</a:t>
            </a:fld>
            <a:endParaRPr lang="fr-FR"/>
          </a:p>
        </p:txBody>
      </p:sp>
    </p:spTree>
    <p:extLst>
      <p:ext uri="{BB962C8B-B14F-4D97-AF65-F5344CB8AC3E}">
        <p14:creationId xmlns:p14="http://schemas.microsoft.com/office/powerpoint/2010/main" val="7986959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endParaRPr lang="fr-FR" dirty="0"/>
          </a:p>
          <a:p>
            <a:r>
              <a:rPr lang="fr-FR" dirty="0"/>
              <a:t>Démo ??</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18</a:t>
            </a:fld>
            <a:endParaRPr lang="fr-FR"/>
          </a:p>
        </p:txBody>
      </p:sp>
    </p:spTree>
    <p:extLst>
      <p:ext uri="{BB962C8B-B14F-4D97-AF65-F5344CB8AC3E}">
        <p14:creationId xmlns:p14="http://schemas.microsoft.com/office/powerpoint/2010/main" val="2722499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endParaRPr lang="fr-FR" dirty="0"/>
          </a:p>
          <a:p>
            <a:r>
              <a:rPr lang="fr-FR" dirty="0"/>
              <a:t>Démo ??</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19</a:t>
            </a:fld>
            <a:endParaRPr lang="fr-FR"/>
          </a:p>
        </p:txBody>
      </p:sp>
    </p:spTree>
    <p:extLst>
      <p:ext uri="{BB962C8B-B14F-4D97-AF65-F5344CB8AC3E}">
        <p14:creationId xmlns:p14="http://schemas.microsoft.com/office/powerpoint/2010/main" val="3890322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fr-FR" dirty="0"/>
          </a:p>
          <a:p>
            <a:pPr>
              <a:lnSpc>
                <a:spcPct val="150000"/>
              </a:lnSpc>
            </a:pPr>
            <a:r>
              <a:rPr lang="fr-FR" dirty="0"/>
              <a:t>Streaming de prix haute fréquence</a:t>
            </a:r>
          </a:p>
          <a:p>
            <a:pPr>
              <a:lnSpc>
                <a:spcPct val="150000"/>
              </a:lnSpc>
            </a:pPr>
            <a:r>
              <a:rPr lang="fr-FR" dirty="0"/>
              <a:t>Contraintes horaires importantes</a:t>
            </a:r>
          </a:p>
          <a:p>
            <a:pPr>
              <a:lnSpc>
                <a:spcPct val="150000"/>
              </a:lnSpc>
            </a:pPr>
            <a:r>
              <a:rPr lang="fr-FR" dirty="0"/>
              <a:t>Demande importante à l’ouverture et fermeture des marchés</a:t>
            </a:r>
          </a:p>
          <a:p>
            <a:pPr>
              <a:lnSpc>
                <a:spcPct val="150000"/>
              </a:lnSpc>
            </a:pPr>
            <a:r>
              <a:rPr lang="fr-FR" dirty="0"/>
              <a:t>Business concurrentiel.</a:t>
            </a:r>
          </a:p>
          <a:p>
            <a:pPr>
              <a:lnSpc>
                <a:spcPct val="150000"/>
              </a:lnSpc>
            </a:pPr>
            <a:r>
              <a:rPr lang="fr-FR" dirty="0"/>
              <a:t>Bug, Régression : Perte opérationnelles.</a:t>
            </a:r>
          </a:p>
          <a:p>
            <a:pPr>
              <a:lnSpc>
                <a:spcPct val="150000"/>
              </a:lnSpc>
            </a:pPr>
            <a:endParaRPr lang="fr-FR" dirty="0"/>
          </a:p>
          <a:p>
            <a:pPr>
              <a:lnSpc>
                <a:spcPct val="150000"/>
              </a:lnSpc>
            </a:pPr>
            <a:endParaRPr lang="fr-FR" dirty="0"/>
          </a:p>
          <a:p>
            <a:pPr>
              <a:lnSpc>
                <a:spcPct val="150000"/>
              </a:lnSpc>
            </a:pPr>
            <a:endParaRPr lang="fr-FR" dirty="0"/>
          </a:p>
          <a:p>
            <a:pPr>
              <a:lnSpc>
                <a:spcPct val="150000"/>
              </a:lnSpc>
            </a:pPr>
            <a:r>
              <a:rPr lang="fr-FR" dirty="0"/>
              <a:t>Comment on arrive a faire en sorte qu’une équipe puisse gérer sa propre production ? </a:t>
            </a:r>
          </a:p>
        </p:txBody>
      </p:sp>
      <p:sp>
        <p:nvSpPr>
          <p:cNvPr id="4" name="Slide Number Placeholder 3"/>
          <p:cNvSpPr>
            <a:spLocks noGrp="1"/>
          </p:cNvSpPr>
          <p:nvPr>
            <p:ph type="sldNum" sz="quarter" idx="10"/>
          </p:nvPr>
        </p:nvSpPr>
        <p:spPr/>
        <p:txBody>
          <a:bodyPr/>
          <a:lstStyle/>
          <a:p>
            <a:fld id="{EB963E2E-9550-4B82-8483-F83D094C8834}" type="slidenum">
              <a:rPr lang="fr-FR" smtClean="0"/>
              <a:t>2</a:t>
            </a:fld>
            <a:endParaRPr lang="fr-FR"/>
          </a:p>
        </p:txBody>
      </p:sp>
    </p:spTree>
    <p:extLst>
      <p:ext uri="{BB962C8B-B14F-4D97-AF65-F5344CB8AC3E}">
        <p14:creationId xmlns:p14="http://schemas.microsoft.com/office/powerpoint/2010/main" val="1380707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20</a:t>
            </a:fld>
            <a:endParaRPr lang="fr-FR"/>
          </a:p>
        </p:txBody>
      </p:sp>
    </p:spTree>
    <p:extLst>
      <p:ext uri="{BB962C8B-B14F-4D97-AF65-F5344CB8AC3E}">
        <p14:creationId xmlns:p14="http://schemas.microsoft.com/office/powerpoint/2010/main" val="3694216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endParaRPr lang="fr-FR" dirty="0"/>
          </a:p>
          <a:p>
            <a:r>
              <a:rPr lang="fr-FR" dirty="0"/>
              <a:t>Démo ??</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21</a:t>
            </a:fld>
            <a:endParaRPr lang="fr-FR"/>
          </a:p>
        </p:txBody>
      </p:sp>
    </p:spTree>
    <p:extLst>
      <p:ext uri="{BB962C8B-B14F-4D97-AF65-F5344CB8AC3E}">
        <p14:creationId xmlns:p14="http://schemas.microsoft.com/office/powerpoint/2010/main" val="513383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Qu’est ce que ca va résoudre ? Quelle problème ont aborde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Pas </a:t>
            </a:r>
            <a:r>
              <a:rPr lang="fr-FR" baseline="0" dirty="0" err="1"/>
              <a:t>paypal</a:t>
            </a:r>
            <a:r>
              <a:rPr lang="fr-FR" baseline="0" dirty="0"/>
              <a:t> qui </a:t>
            </a:r>
            <a:r>
              <a:rPr lang="fr-FR" baseline="0" dirty="0" err="1"/>
              <a:t>failt</a:t>
            </a:r>
            <a:r>
              <a:rPr lang="fr-FR" baseline="0" dirty="0"/>
              <a:t> mais </a:t>
            </a:r>
            <a:r>
              <a:rPr lang="fr-FR" baseline="0" dirty="0" err="1"/>
              <a:t>Maps</a:t>
            </a:r>
            <a:r>
              <a:rPr lang="fr-FR" baseline="0" dirty="0"/>
              <a:t> ou Mappy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baseline="0" dirty="0"/>
          </a:p>
          <a:p>
            <a:pPr marL="0" indent="0">
              <a:buFontTx/>
              <a:buNone/>
            </a:pPr>
            <a:endParaRPr lang="fr-FR" baseline="0" dirty="0"/>
          </a:p>
          <a:p>
            <a:pPr marL="171450" indent="-171450">
              <a:buFontTx/>
              <a:buChar char="-"/>
            </a:pPr>
            <a:endParaRPr lang="fr-FR" baseline="0" dirty="0"/>
          </a:p>
          <a:p>
            <a:pPr marL="171450" indent="-171450">
              <a:buFontTx/>
              <a:buChar char="-"/>
            </a:pPr>
            <a:r>
              <a:rPr lang="fr-FR" baseline="0" dirty="0"/>
              <a:t>L’autre gros soucis dans le chat de support c’est de ne pas avoir vu les erreurs avant l’utilisateur. </a:t>
            </a:r>
          </a:p>
          <a:p>
            <a:pPr marL="171450" indent="-171450">
              <a:buFontTx/>
              <a:buChar char="-"/>
            </a:pPr>
            <a:endParaRPr lang="fr-FR" baseline="0" dirty="0"/>
          </a:p>
          <a:p>
            <a:pPr marL="171450" indent="-171450">
              <a:buFontTx/>
              <a:buChar char="-"/>
            </a:pPr>
            <a:r>
              <a:rPr lang="fr-FR" baseline="0" dirty="0"/>
              <a:t>Tout entité externe de votre application / Composant donc être surveillé et doit participer à l’état de santé de l’application.</a:t>
            </a:r>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22</a:t>
            </a:fld>
            <a:endParaRPr lang="fr-FR"/>
          </a:p>
        </p:txBody>
      </p:sp>
    </p:spTree>
    <p:extLst>
      <p:ext uri="{BB962C8B-B14F-4D97-AF65-F5344CB8AC3E}">
        <p14:creationId xmlns:p14="http://schemas.microsoft.com/office/powerpoint/2010/main" val="1007389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be</a:t>
            </a:r>
            <a:r>
              <a:rPr lang="fr-FR" dirty="0"/>
              <a:t> Quick ! Visible on the open </a:t>
            </a:r>
            <a:r>
              <a:rPr lang="fr-FR" dirty="0" err="1"/>
              <a:t>space</a:t>
            </a:r>
            <a:r>
              <a:rPr lang="fr-FR" dirty="0"/>
              <a:t> by </a:t>
            </a:r>
            <a:r>
              <a:rPr lang="fr-FR" dirty="0" err="1"/>
              <a:t>every</a:t>
            </a:r>
            <a:r>
              <a:rPr lang="fr-FR" dirty="0"/>
              <a:t> one</a:t>
            </a:r>
          </a:p>
          <a:p>
            <a:endParaRPr lang="fr-FR" dirty="0"/>
          </a:p>
          <a:p>
            <a:r>
              <a:rPr lang="fr-FR" dirty="0" err="1"/>
              <a:t>Explain</a:t>
            </a:r>
            <a:r>
              <a:rPr lang="fr-FR" dirty="0"/>
              <a:t> </a:t>
            </a:r>
            <a:r>
              <a:rPr lang="fr-FR" dirty="0" err="1"/>
              <a:t>what</a:t>
            </a:r>
            <a:r>
              <a:rPr lang="fr-FR" dirty="0"/>
              <a:t> </a:t>
            </a:r>
            <a:r>
              <a:rPr lang="fr-FR" dirty="0" err="1"/>
              <a:t>we</a:t>
            </a:r>
            <a:r>
              <a:rPr lang="fr-FR" dirty="0"/>
              <a:t> </a:t>
            </a:r>
            <a:r>
              <a:rPr lang="fr-FR" dirty="0" err="1"/>
              <a:t>did</a:t>
            </a:r>
            <a:r>
              <a:rPr lang="fr-FR" dirty="0"/>
              <a:t> (One </a:t>
            </a:r>
            <a:r>
              <a:rPr lang="fr-FR" dirty="0" err="1"/>
              <a:t>with</a:t>
            </a:r>
            <a:r>
              <a:rPr lang="fr-FR" dirty="0"/>
              <a:t> </a:t>
            </a:r>
            <a:r>
              <a:rPr lang="fr-FR" dirty="0" err="1"/>
              <a:t>big</a:t>
            </a:r>
            <a:r>
              <a:rPr lang="fr-FR" dirty="0"/>
              <a:t> </a:t>
            </a:r>
            <a:r>
              <a:rPr lang="fr-FR" dirty="0" err="1"/>
              <a:t>placeholder</a:t>
            </a:r>
            <a:r>
              <a:rPr lang="fr-FR" dirty="0"/>
              <a:t> for </a:t>
            </a:r>
            <a:r>
              <a:rPr lang="fr-FR" dirty="0" err="1"/>
              <a:t>prod</a:t>
            </a:r>
            <a:r>
              <a:rPr lang="fr-FR" dirty="0"/>
              <a:t> </a:t>
            </a:r>
            <a:r>
              <a:rPr lang="fr-FR" dirty="0" err="1"/>
              <a:t>with</a:t>
            </a:r>
            <a:r>
              <a:rPr lang="fr-FR" dirty="0"/>
              <a:t> simple </a:t>
            </a:r>
            <a:r>
              <a:rPr lang="fr-FR" dirty="0" err="1"/>
              <a:t>color</a:t>
            </a:r>
            <a:r>
              <a:rPr lang="fr-FR" dirty="0"/>
              <a:t> – Quick </a:t>
            </a:r>
            <a:r>
              <a:rPr lang="fr-FR" dirty="0" err="1"/>
              <a:t>view</a:t>
            </a:r>
            <a:r>
              <a:rPr lang="fr-FR" dirty="0"/>
              <a:t>, visible </a:t>
            </a:r>
            <a:r>
              <a:rPr lang="fr-FR" dirty="0" err="1"/>
              <a:t>from</a:t>
            </a:r>
            <a:r>
              <a:rPr lang="fr-FR" dirty="0"/>
              <a:t> far </a:t>
            </a:r>
            <a:r>
              <a:rPr lang="fr-FR" dirty="0" err="1"/>
              <a:t>far</a:t>
            </a:r>
            <a:r>
              <a:rPr lang="fr-FR" dirty="0"/>
              <a:t> </a:t>
            </a:r>
            <a:r>
              <a:rPr lang="fr-FR" dirty="0" err="1"/>
              <a:t>away</a:t>
            </a:r>
            <a:r>
              <a:rPr lang="fr-FR" dirty="0"/>
              <a:t> </a:t>
            </a:r>
          </a:p>
          <a:p>
            <a:r>
              <a:rPr lang="fr-FR" dirty="0" err="1"/>
              <a:t>Dedicated</a:t>
            </a:r>
            <a:r>
              <a:rPr lang="fr-FR" dirty="0"/>
              <a:t> </a:t>
            </a:r>
            <a:r>
              <a:rPr lang="fr-FR" dirty="0" err="1"/>
              <a:t>technical</a:t>
            </a:r>
            <a:r>
              <a:rPr lang="fr-FR" dirty="0"/>
              <a:t> and/or </a:t>
            </a:r>
            <a:r>
              <a:rPr lang="fr-FR" dirty="0" err="1"/>
              <a:t>view</a:t>
            </a:r>
            <a:r>
              <a:rPr lang="fr-FR" dirty="0"/>
              <a:t> for production</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23</a:t>
            </a:fld>
            <a:endParaRPr lang="fr-FR"/>
          </a:p>
        </p:txBody>
      </p:sp>
    </p:spTree>
    <p:extLst>
      <p:ext uri="{BB962C8B-B14F-4D97-AF65-F5344CB8AC3E}">
        <p14:creationId xmlns:p14="http://schemas.microsoft.com/office/powerpoint/2010/main" val="2503777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a:t>Quel problème on aborde ?</a:t>
            </a:r>
          </a:p>
          <a:p>
            <a:pPr marL="171450" indent="-171450">
              <a:buFontTx/>
              <a:buChar char="-"/>
            </a:pPr>
            <a:endParaRPr lang="fr-FR" baseline="0" dirty="0"/>
          </a:p>
          <a:p>
            <a:pPr marL="171450" indent="-171450">
              <a:buFontTx/>
              <a:buChar char="-"/>
            </a:pPr>
            <a:r>
              <a:rPr lang="fr-FR" baseline="0" dirty="0"/>
              <a:t>Peut </a:t>
            </a:r>
            <a:r>
              <a:rPr lang="fr-FR" baseline="0" dirty="0" err="1"/>
              <a:t>etre</a:t>
            </a:r>
            <a:r>
              <a:rPr lang="fr-FR" baseline="0" dirty="0"/>
              <a:t> que l’application aurait pu être </a:t>
            </a:r>
            <a:r>
              <a:rPr lang="fr-FR" baseline="0" dirty="0" err="1"/>
              <a:t>retablie</a:t>
            </a:r>
            <a:r>
              <a:rPr lang="fr-FR" baseline="0" dirty="0"/>
              <a:t> en quelques secondes ?</a:t>
            </a:r>
          </a:p>
        </p:txBody>
      </p:sp>
      <p:sp>
        <p:nvSpPr>
          <p:cNvPr id="4" name="Slide Number Placeholder 3"/>
          <p:cNvSpPr>
            <a:spLocks noGrp="1"/>
          </p:cNvSpPr>
          <p:nvPr>
            <p:ph type="sldNum" sz="quarter" idx="10"/>
          </p:nvPr>
        </p:nvSpPr>
        <p:spPr/>
        <p:txBody>
          <a:bodyPr/>
          <a:lstStyle/>
          <a:p>
            <a:fld id="{EB963E2E-9550-4B82-8483-F83D094C8834}" type="slidenum">
              <a:rPr lang="fr-FR" smtClean="0"/>
              <a:t>24</a:t>
            </a:fld>
            <a:endParaRPr lang="fr-FR"/>
          </a:p>
        </p:txBody>
      </p:sp>
    </p:spTree>
    <p:extLst>
      <p:ext uri="{BB962C8B-B14F-4D97-AF65-F5344CB8AC3E}">
        <p14:creationId xmlns:p14="http://schemas.microsoft.com/office/powerpoint/2010/main" val="1838202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err="1"/>
              <a:t>Explquer</a:t>
            </a:r>
            <a:r>
              <a:rPr lang="fr-FR" baseline="0" dirty="0"/>
              <a:t> un exemple de la GUI qui reçoit les </a:t>
            </a:r>
            <a:r>
              <a:rPr lang="fr-FR" baseline="0" dirty="0" err="1"/>
              <a:t>healths</a:t>
            </a:r>
            <a:r>
              <a:rPr lang="fr-FR" baseline="0" dirty="0"/>
              <a:t> et alerte en permanence et peut s’adapter en fonction !</a:t>
            </a:r>
          </a:p>
          <a:p>
            <a:pPr marL="171450" indent="-171450">
              <a:buFontTx/>
              <a:buChar char="-"/>
            </a:pPr>
            <a:endParaRPr lang="fr-FR" baseline="0" dirty="0"/>
          </a:p>
          <a:p>
            <a:r>
              <a:rPr lang="fr-FR" dirty="0"/>
              <a:t>On user </a:t>
            </a:r>
            <a:r>
              <a:rPr lang="fr-FR" dirty="0" err="1"/>
              <a:t>side</a:t>
            </a:r>
            <a:r>
              <a:rPr lang="fr-FR" dirty="0"/>
              <a:t>, handling </a:t>
            </a:r>
            <a:r>
              <a:rPr lang="fr-FR" dirty="0" err="1"/>
              <a:t>failure</a:t>
            </a:r>
            <a:r>
              <a:rPr lang="fr-FR" dirty="0"/>
              <a:t> </a:t>
            </a:r>
            <a:r>
              <a:rPr lang="fr-FR" dirty="0" err="1"/>
              <a:t>means</a:t>
            </a:r>
            <a:r>
              <a:rPr lang="fr-FR" dirty="0"/>
              <a:t> </a:t>
            </a:r>
            <a:r>
              <a:rPr lang="fr-FR" dirty="0" err="1"/>
              <a:t>explain</a:t>
            </a:r>
            <a:r>
              <a:rPr lang="fr-FR" dirty="0"/>
              <a:t> to the user </a:t>
            </a:r>
            <a:r>
              <a:rPr lang="fr-FR" dirty="0" err="1"/>
              <a:t>what</a:t>
            </a:r>
            <a:r>
              <a:rPr lang="fr-FR" dirty="0"/>
              <a:t> </a:t>
            </a:r>
            <a:r>
              <a:rPr lang="fr-FR" dirty="0" err="1"/>
              <a:t>happend</a:t>
            </a:r>
            <a:r>
              <a:rPr lang="fr-FR" dirty="0"/>
              <a:t> in live and the </a:t>
            </a:r>
            <a:r>
              <a:rPr lang="fr-FR" dirty="0" err="1"/>
              <a:t>apps</a:t>
            </a:r>
            <a:r>
              <a:rPr lang="fr-FR" dirty="0"/>
              <a:t> </a:t>
            </a:r>
            <a:r>
              <a:rPr lang="fr-FR" dirty="0" err="1"/>
              <a:t>should</a:t>
            </a:r>
            <a:r>
              <a:rPr lang="fr-FR" dirty="0"/>
              <a:t> </a:t>
            </a:r>
            <a:r>
              <a:rPr lang="fr-FR" dirty="0" err="1"/>
              <a:t>react</a:t>
            </a:r>
            <a:r>
              <a:rPr lang="fr-FR" dirty="0"/>
              <a:t> !</a:t>
            </a:r>
          </a:p>
          <a:p>
            <a:endParaRPr lang="fr-FR" dirty="0"/>
          </a:p>
          <a:p>
            <a:r>
              <a:rPr lang="fr-FR" dirty="0" err="1"/>
              <a:t>Paypal</a:t>
            </a:r>
            <a:r>
              <a:rPr lang="fr-FR" dirty="0"/>
              <a:t> </a:t>
            </a:r>
            <a:r>
              <a:rPr lang="fr-FR" dirty="0" err="1"/>
              <a:t>paiment</a:t>
            </a:r>
            <a:r>
              <a:rPr lang="fr-FR" dirty="0"/>
              <a:t> </a:t>
            </a:r>
            <a:r>
              <a:rPr lang="fr-FR" dirty="0" err="1"/>
              <a:t>is</a:t>
            </a:r>
            <a:r>
              <a:rPr lang="fr-FR" dirty="0"/>
              <a:t> </a:t>
            </a:r>
            <a:r>
              <a:rPr lang="fr-FR" dirty="0" err="1"/>
              <a:t>unavailable</a:t>
            </a:r>
            <a:r>
              <a:rPr lang="fr-FR" dirty="0"/>
              <a:t> ? </a:t>
            </a:r>
            <a:r>
              <a:rPr lang="fr-FR" dirty="0" err="1"/>
              <a:t>Then</a:t>
            </a:r>
            <a:r>
              <a:rPr lang="fr-FR" dirty="0"/>
              <a:t> </a:t>
            </a:r>
            <a:r>
              <a:rPr lang="fr-FR" dirty="0" err="1"/>
              <a:t>disable</a:t>
            </a:r>
            <a:r>
              <a:rPr lang="fr-FR" dirty="0"/>
              <a:t> the </a:t>
            </a:r>
            <a:r>
              <a:rPr lang="fr-FR" dirty="0" err="1"/>
              <a:t>button</a:t>
            </a:r>
            <a:r>
              <a:rPr lang="fr-FR" dirty="0"/>
              <a:t> ! (</a:t>
            </a:r>
            <a:r>
              <a:rPr lang="fr-FR" dirty="0" err="1"/>
              <a:t>Disable</a:t>
            </a:r>
            <a:r>
              <a:rPr lang="fr-FR" dirty="0"/>
              <a:t> </a:t>
            </a:r>
            <a:r>
              <a:rPr lang="fr-FR" dirty="0" err="1"/>
              <a:t>it</a:t>
            </a:r>
            <a:r>
              <a:rPr lang="fr-FR" dirty="0"/>
              <a:t> </a:t>
            </a:r>
            <a:r>
              <a:rPr lang="fr-FR" dirty="0" err="1"/>
              <a:t>automatically</a:t>
            </a:r>
            <a:r>
              <a:rPr lang="fr-FR" dirty="0"/>
              <a:t> or by a </a:t>
            </a:r>
            <a:r>
              <a:rPr lang="fr-FR" dirty="0" err="1"/>
              <a:t>toggle</a:t>
            </a:r>
            <a:r>
              <a:rPr lang="fr-FR" dirty="0"/>
              <a:t> </a:t>
            </a:r>
            <a:r>
              <a:rPr lang="fr-FR" dirty="0" err="1"/>
              <a:t>manual</a:t>
            </a:r>
            <a:r>
              <a:rPr lang="fr-FR" dirty="0"/>
              <a:t> !)</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25</a:t>
            </a:fld>
            <a:endParaRPr lang="fr-FR"/>
          </a:p>
        </p:txBody>
      </p:sp>
    </p:spTree>
    <p:extLst>
      <p:ext uri="{BB962C8B-B14F-4D97-AF65-F5344CB8AC3E}">
        <p14:creationId xmlns:p14="http://schemas.microsoft.com/office/powerpoint/2010/main" val="1241489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Quelle problème ont aborde ?</a:t>
            </a:r>
          </a:p>
          <a:p>
            <a:pPr marL="0" indent="0">
              <a:buFontTx/>
              <a:buNone/>
            </a:pPr>
            <a:endParaRPr lang="fr-FR" baseline="0" dirty="0"/>
          </a:p>
          <a:p>
            <a:pPr marL="171450" indent="-171450">
              <a:buFontTx/>
              <a:buChar char="-"/>
            </a:pPr>
            <a:r>
              <a:rPr lang="fr-FR" baseline="0" dirty="0"/>
              <a:t>Les logs et les </a:t>
            </a:r>
            <a:r>
              <a:rPr lang="fr-FR" baseline="0" dirty="0" err="1"/>
              <a:t>healthchecks</a:t>
            </a:r>
            <a:r>
              <a:rPr lang="fr-FR" baseline="0" dirty="0"/>
              <a:t> vont vous </a:t>
            </a:r>
            <a:r>
              <a:rPr lang="fr-FR" baseline="0" dirty="0" err="1"/>
              <a:t>permttre</a:t>
            </a:r>
            <a:r>
              <a:rPr lang="fr-FR" baseline="0" dirty="0"/>
              <a:t> d’avoir une vision de l’état de santé, les métriques vont compléter cela.</a:t>
            </a:r>
          </a:p>
          <a:p>
            <a:pPr marL="0" indent="0">
              <a:buFontTx/>
              <a:buNone/>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26</a:t>
            </a:fld>
            <a:endParaRPr lang="fr-FR"/>
          </a:p>
        </p:txBody>
      </p:sp>
    </p:spTree>
    <p:extLst>
      <p:ext uri="{BB962C8B-B14F-4D97-AF65-F5344CB8AC3E}">
        <p14:creationId xmlns:p14="http://schemas.microsoft.com/office/powerpoint/2010/main" val="722857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be</a:t>
            </a:r>
            <a:r>
              <a:rPr lang="fr-FR" dirty="0"/>
              <a:t> Quick ! Visible on the open </a:t>
            </a:r>
            <a:r>
              <a:rPr lang="fr-FR" dirty="0" err="1"/>
              <a:t>space</a:t>
            </a:r>
            <a:r>
              <a:rPr lang="fr-FR" dirty="0"/>
              <a:t> by </a:t>
            </a:r>
            <a:r>
              <a:rPr lang="fr-FR" dirty="0" err="1"/>
              <a:t>every</a:t>
            </a:r>
            <a:r>
              <a:rPr lang="fr-FR" dirty="0"/>
              <a:t> one</a:t>
            </a:r>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27</a:t>
            </a:fld>
            <a:endParaRPr lang="fr-FR"/>
          </a:p>
        </p:txBody>
      </p:sp>
    </p:spTree>
    <p:extLst>
      <p:ext uri="{BB962C8B-B14F-4D97-AF65-F5344CB8AC3E}">
        <p14:creationId xmlns:p14="http://schemas.microsoft.com/office/powerpoint/2010/main" val="19905670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a:t>Quelle problème ont aborde ?</a:t>
            </a:r>
          </a:p>
          <a:p>
            <a:pPr marL="171450" indent="-171450">
              <a:buFontTx/>
              <a:buChar char="-"/>
            </a:pPr>
            <a:endParaRPr lang="fr-FR" baseline="0" dirty="0"/>
          </a:p>
          <a:p>
            <a:pPr marL="171450" indent="-171450">
              <a:buFontTx/>
              <a:buChar char="-"/>
            </a:pPr>
            <a:r>
              <a:rPr lang="fr-FR" baseline="0" dirty="0"/>
              <a:t>Popper un serveur en direct.</a:t>
            </a:r>
          </a:p>
          <a:p>
            <a:pPr marL="171450" indent="-171450">
              <a:buFontTx/>
              <a:buChar char="-"/>
            </a:pPr>
            <a:r>
              <a:rPr lang="fr-FR" baseline="0" dirty="0"/>
              <a:t>Eviter les actions manuelles.</a:t>
            </a:r>
          </a:p>
          <a:p>
            <a:pPr marL="171450" indent="-171450">
              <a:buFontTx/>
              <a:buChar char="-"/>
            </a:pPr>
            <a:endParaRPr lang="fr-FR" baseline="0" dirty="0"/>
          </a:p>
          <a:p>
            <a:pPr marL="171450" indent="-171450">
              <a:buFontTx/>
              <a:buChar char="-"/>
            </a:pPr>
            <a:r>
              <a:rPr lang="fr-FR" baseline="0" dirty="0"/>
              <a:t>Lorsque l’on fait du dev, s’occupe de l’infra et la configuration n’est pas forcément le plus simple …</a:t>
            </a:r>
          </a:p>
          <a:p>
            <a:pPr marL="171450" indent="-171450">
              <a:buFontTx/>
              <a:buChar char="-"/>
            </a:pPr>
            <a:r>
              <a:rPr lang="fr-FR" baseline="0" dirty="0"/>
              <a:t>Je pense que ca nous ai tous arrivé de ne pas penser a mettre a jour telle ou telle config, ou de se planter en déployant en production la mauvaise configuration.</a:t>
            </a:r>
          </a:p>
          <a:p>
            <a:pPr marL="171450" indent="-171450">
              <a:buFontTx/>
              <a:buChar char="-"/>
            </a:pPr>
            <a:endParaRPr lang="fr-FR" baseline="0" dirty="0"/>
          </a:p>
          <a:p>
            <a:pPr marL="171450" indent="-171450">
              <a:buFontTx/>
              <a:buChar char="-"/>
            </a:pPr>
            <a:r>
              <a:rPr lang="fr-FR" baseline="0" dirty="0"/>
              <a:t>Sauf qu’avec l’arrivée des Cloud Provider (AWS, Azure, …), créer une infrastructure avec des code c’est devenu relativement simple.</a:t>
            </a:r>
          </a:p>
          <a:p>
            <a:pPr marL="171450" indent="-171450">
              <a:buFontTx/>
              <a:buChar char="-"/>
            </a:pPr>
            <a:endParaRPr lang="fr-FR" baseline="0" dirty="0"/>
          </a:p>
          <a:p>
            <a:pPr marL="171450" indent="-171450">
              <a:buFontTx/>
              <a:buChar char="-"/>
            </a:pPr>
            <a:r>
              <a:rPr lang="fr-FR" baseline="0" dirty="0"/>
              <a:t>De la même </a:t>
            </a:r>
            <a:r>
              <a:rPr lang="fr-FR" baseline="0" dirty="0" err="1"/>
              <a:t>maniére</a:t>
            </a:r>
            <a:r>
              <a:rPr lang="fr-FR" baseline="0" dirty="0"/>
              <a:t>, la boulette  la plus courante c’est une erreur de configuration …avec les possibilités offert par la </a:t>
            </a:r>
            <a:r>
              <a:rPr lang="fr-FR" baseline="0" dirty="0" err="1"/>
              <a:t>configiration</a:t>
            </a:r>
            <a:r>
              <a:rPr lang="fr-FR" baseline="0" dirty="0"/>
              <a:t> par le code c’est plus simple …</a:t>
            </a:r>
          </a:p>
        </p:txBody>
      </p:sp>
      <p:sp>
        <p:nvSpPr>
          <p:cNvPr id="4" name="Slide Number Placeholder 3"/>
          <p:cNvSpPr>
            <a:spLocks noGrp="1"/>
          </p:cNvSpPr>
          <p:nvPr>
            <p:ph type="sldNum" sz="quarter" idx="10"/>
          </p:nvPr>
        </p:nvSpPr>
        <p:spPr/>
        <p:txBody>
          <a:bodyPr/>
          <a:lstStyle/>
          <a:p>
            <a:fld id="{EB963E2E-9550-4B82-8483-F83D094C8834}" type="slidenum">
              <a:rPr lang="fr-FR" smtClean="0"/>
              <a:t>28</a:t>
            </a:fld>
            <a:endParaRPr lang="fr-FR"/>
          </a:p>
        </p:txBody>
      </p:sp>
    </p:spTree>
    <p:extLst>
      <p:ext uri="{BB962C8B-B14F-4D97-AF65-F5344CB8AC3E}">
        <p14:creationId xmlns:p14="http://schemas.microsoft.com/office/powerpoint/2010/main" val="42654797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Quelle problème ont aborde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Relivrer rapidement c’est aussi générer une version correctement, avec un changelog pour sa propre gestion mais aussi pour les utilisateurs.</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29</a:t>
            </a:fld>
            <a:endParaRPr lang="fr-FR"/>
          </a:p>
        </p:txBody>
      </p:sp>
    </p:spTree>
    <p:extLst>
      <p:ext uri="{BB962C8B-B14F-4D97-AF65-F5344CB8AC3E}">
        <p14:creationId xmlns:p14="http://schemas.microsoft.com/office/powerpoint/2010/main" val="2704899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fr-FR" dirty="0"/>
          </a:p>
          <a:p>
            <a:pPr>
              <a:lnSpc>
                <a:spcPct val="150000"/>
              </a:lnSpc>
            </a:pPr>
            <a:r>
              <a:rPr lang="fr-FR" dirty="0"/>
              <a:t>Streaming de prix haute fréquence</a:t>
            </a:r>
          </a:p>
          <a:p>
            <a:pPr>
              <a:lnSpc>
                <a:spcPct val="150000"/>
              </a:lnSpc>
            </a:pPr>
            <a:r>
              <a:rPr lang="fr-FR" dirty="0"/>
              <a:t>Contraintes horaires importantes</a:t>
            </a:r>
          </a:p>
          <a:p>
            <a:pPr>
              <a:lnSpc>
                <a:spcPct val="150000"/>
              </a:lnSpc>
            </a:pPr>
            <a:r>
              <a:rPr lang="fr-FR" dirty="0"/>
              <a:t>Demande importante à l’ouverture et fermeture des marchés</a:t>
            </a:r>
          </a:p>
          <a:p>
            <a:pPr>
              <a:lnSpc>
                <a:spcPct val="150000"/>
              </a:lnSpc>
            </a:pPr>
            <a:r>
              <a:rPr lang="fr-FR" dirty="0"/>
              <a:t>Business concurrentiel.</a:t>
            </a:r>
          </a:p>
          <a:p>
            <a:pPr>
              <a:lnSpc>
                <a:spcPct val="150000"/>
              </a:lnSpc>
            </a:pPr>
            <a:r>
              <a:rPr lang="fr-FR" dirty="0"/>
              <a:t>Bug, Régression : Perte opérationnelles.</a:t>
            </a:r>
          </a:p>
          <a:p>
            <a:pPr>
              <a:lnSpc>
                <a:spcPct val="150000"/>
              </a:lnSpc>
            </a:pPr>
            <a:endParaRPr lang="fr-FR" dirty="0"/>
          </a:p>
          <a:p>
            <a:pPr>
              <a:lnSpc>
                <a:spcPct val="150000"/>
              </a:lnSpc>
            </a:pPr>
            <a:endParaRPr lang="fr-FR" dirty="0"/>
          </a:p>
          <a:p>
            <a:pPr>
              <a:lnSpc>
                <a:spcPct val="150000"/>
              </a:lnSpc>
            </a:pPr>
            <a:endParaRPr lang="fr-FR" dirty="0"/>
          </a:p>
          <a:p>
            <a:pPr>
              <a:lnSpc>
                <a:spcPct val="150000"/>
              </a:lnSpc>
            </a:pPr>
            <a:r>
              <a:rPr lang="fr-FR" dirty="0"/>
              <a:t>Comment on arrive a faire en sorte qu’une équipe puisse gérer sa propre production ? </a:t>
            </a:r>
          </a:p>
        </p:txBody>
      </p:sp>
      <p:sp>
        <p:nvSpPr>
          <p:cNvPr id="4" name="Slide Number Placeholder 3"/>
          <p:cNvSpPr>
            <a:spLocks noGrp="1"/>
          </p:cNvSpPr>
          <p:nvPr>
            <p:ph type="sldNum" sz="quarter" idx="10"/>
          </p:nvPr>
        </p:nvSpPr>
        <p:spPr/>
        <p:txBody>
          <a:bodyPr/>
          <a:lstStyle/>
          <a:p>
            <a:fld id="{EB963E2E-9550-4B82-8483-F83D094C8834}" type="slidenum">
              <a:rPr lang="fr-FR" smtClean="0"/>
              <a:t>3</a:t>
            </a:fld>
            <a:endParaRPr lang="fr-FR"/>
          </a:p>
        </p:txBody>
      </p:sp>
    </p:spTree>
    <p:extLst>
      <p:ext uri="{BB962C8B-B14F-4D97-AF65-F5344CB8AC3E}">
        <p14:creationId xmlns:p14="http://schemas.microsoft.com/office/powerpoint/2010/main" val="1651324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30</a:t>
            </a:fld>
            <a:endParaRPr lang="fr-FR"/>
          </a:p>
        </p:txBody>
      </p:sp>
    </p:spTree>
    <p:extLst>
      <p:ext uri="{BB962C8B-B14F-4D97-AF65-F5344CB8AC3E}">
        <p14:creationId xmlns:p14="http://schemas.microsoft.com/office/powerpoint/2010/main" val="3515815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31</a:t>
            </a:fld>
            <a:endParaRPr lang="fr-FR"/>
          </a:p>
        </p:txBody>
      </p:sp>
    </p:spTree>
    <p:extLst>
      <p:ext uri="{BB962C8B-B14F-4D97-AF65-F5344CB8AC3E}">
        <p14:creationId xmlns:p14="http://schemas.microsoft.com/office/powerpoint/2010/main" val="41077615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Attention, </a:t>
            </a:r>
            <a:r>
              <a:rPr lang="fr-FR" dirty="0" err="1"/>
              <a:t>particope</a:t>
            </a:r>
            <a:r>
              <a:rPr lang="fr-FR" dirty="0"/>
              <a:t> au </a:t>
            </a:r>
            <a:r>
              <a:rPr lang="fr-FR" dirty="0" err="1"/>
              <a:t>backlog</a:t>
            </a:r>
            <a:r>
              <a:rPr lang="fr-FR" dirty="0"/>
              <a:t> PROD ne veut pas dire corriger les bugs de mon équipe ou celle des autres. On peut corriger des bugs dans cette équipe pour apporter du support à une équipe mais ce sont les équipes qui corrigent les bug dans leur </a:t>
            </a:r>
            <a:r>
              <a:rPr lang="fr-FR" dirty="0" err="1"/>
              <a:t>backlog</a:t>
            </a:r>
            <a:r>
              <a:rPr lang="fr-FR" dirty="0"/>
              <a:t>.</a:t>
            </a:r>
          </a:p>
          <a:p>
            <a:endParaRPr lang="fr-FR" dirty="0"/>
          </a:p>
          <a:p>
            <a:r>
              <a:rPr lang="fr-FR" dirty="0"/>
              <a:t>Coté équipe prod, on va s’occuper d’améliorer le code commun entre les sites, on va améliorer le processus de CI/CD, faire évoluer l’infra de la plateforme, </a:t>
            </a:r>
            <a:r>
              <a:rPr lang="fr-FR" dirty="0" err="1"/>
              <a:t>developper</a:t>
            </a:r>
            <a:r>
              <a:rPr lang="fr-FR" dirty="0"/>
              <a:t> pour la prod (</a:t>
            </a:r>
            <a:r>
              <a:rPr lang="fr-FR" dirty="0" err="1"/>
              <a:t>Systéme</a:t>
            </a:r>
            <a:r>
              <a:rPr lang="fr-FR" dirty="0"/>
              <a:t> d’</a:t>
            </a:r>
            <a:r>
              <a:rPr lang="fr-FR" dirty="0" err="1"/>
              <a:t>alerting</a:t>
            </a:r>
            <a:r>
              <a:rPr lang="fr-FR" dirty="0"/>
              <a:t> global, outils interne, </a:t>
            </a:r>
            <a:r>
              <a:rPr lang="fr-FR" dirty="0" err="1"/>
              <a:t>dasboard</a:t>
            </a:r>
            <a:r>
              <a:rPr lang="fr-FR" dirty="0"/>
              <a:t>, …)</a:t>
            </a:r>
          </a:p>
          <a:p>
            <a:endParaRPr lang="fr-FR" dirty="0"/>
          </a:p>
          <a:p>
            <a:pPr marL="171450" indent="-171450">
              <a:buFontTx/>
              <a:buChar char="-"/>
            </a:pPr>
            <a:r>
              <a:rPr lang="fr-FR" dirty="0"/>
              <a:t>Exemple Consult perso</a:t>
            </a:r>
          </a:p>
          <a:p>
            <a:pPr marL="171450" indent="-171450">
              <a:buFontTx/>
              <a:buChar char="-"/>
            </a:pPr>
            <a:endParaRPr lang="fr-FR" dirty="0"/>
          </a:p>
          <a:p>
            <a:pPr marL="171450" indent="-171450">
              <a:buFontTx/>
              <a:buChar char="-"/>
            </a:pPr>
            <a:r>
              <a:rPr lang="fr-FR" dirty="0"/>
              <a:t>Qui veut passer dans l’équipe prod ?</a:t>
            </a:r>
          </a:p>
          <a:p>
            <a:pPr marL="171450" indent="-171450">
              <a:buFontTx/>
              <a:buChar char="-"/>
            </a:pPr>
            <a:endParaRPr lang="fr-FR" dirty="0"/>
          </a:p>
          <a:p>
            <a:pPr marL="171450" indent="-171450">
              <a:buFontTx/>
              <a:buChar char="-"/>
            </a:pPr>
            <a:r>
              <a:rPr lang="fr-FR" dirty="0"/>
              <a:t>Pas de </a:t>
            </a:r>
            <a:r>
              <a:rPr lang="fr-FR" dirty="0" err="1"/>
              <a:t>bugfix</a:t>
            </a:r>
            <a:r>
              <a:rPr lang="fr-FR" dirty="0"/>
              <a:t> pour les autre équipes</a:t>
            </a:r>
          </a:p>
          <a:p>
            <a:pPr marL="171450" indent="-171450">
              <a:buFontTx/>
              <a:buChar char="-"/>
            </a:pPr>
            <a:endParaRPr lang="fr-FR" dirty="0"/>
          </a:p>
          <a:p>
            <a:pPr marL="171450" indent="-171450">
              <a:buFontTx/>
              <a:buChar char="-"/>
            </a:pPr>
            <a:r>
              <a:rPr lang="fr-FR" dirty="0"/>
              <a:t>Election du puni de l’équipe ?</a:t>
            </a:r>
          </a:p>
        </p:txBody>
      </p:sp>
      <p:sp>
        <p:nvSpPr>
          <p:cNvPr id="4" name="Slide Number Placeholder 3"/>
          <p:cNvSpPr>
            <a:spLocks noGrp="1"/>
          </p:cNvSpPr>
          <p:nvPr>
            <p:ph type="sldNum" sz="quarter" idx="10"/>
          </p:nvPr>
        </p:nvSpPr>
        <p:spPr/>
        <p:txBody>
          <a:bodyPr/>
          <a:lstStyle/>
          <a:p>
            <a:fld id="{EB963E2E-9550-4B82-8483-F83D094C8834}" type="slidenum">
              <a:rPr lang="fr-FR" smtClean="0"/>
              <a:t>32</a:t>
            </a:fld>
            <a:endParaRPr lang="fr-FR"/>
          </a:p>
        </p:txBody>
      </p:sp>
    </p:spTree>
    <p:extLst>
      <p:ext uri="{BB962C8B-B14F-4D97-AF65-F5344CB8AC3E}">
        <p14:creationId xmlns:p14="http://schemas.microsoft.com/office/powerpoint/2010/main" val="42397902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fr-FR" baseline="0" dirty="0"/>
              <a:t>« En tant qu’utilisateur je souhaite pouvoir payer ma commande par </a:t>
            </a:r>
            <a:r>
              <a:rPr lang="fr-FR" baseline="0" dirty="0" err="1"/>
              <a:t>Paypal</a:t>
            </a:r>
            <a:r>
              <a:rPr lang="fr-FR" baseline="0" dirty="0"/>
              <a:t> ».</a:t>
            </a:r>
          </a:p>
          <a:p>
            <a:pPr marL="0" indent="0">
              <a:buFontTx/>
              <a:buNone/>
            </a:pPr>
            <a:endParaRPr lang="fr-FR" baseline="0" dirty="0"/>
          </a:p>
          <a:p>
            <a:pPr marL="171450" indent="-171450">
              <a:buFontTx/>
              <a:buChar char="-"/>
            </a:pPr>
            <a:r>
              <a:rPr lang="fr-FR" baseline="0" dirty="0"/>
              <a:t>Penser aux log structuré, voir avec le business de quoi il a besoin.  (Statistique d’utilisation, Audit, …)</a:t>
            </a:r>
          </a:p>
          <a:p>
            <a:pPr marL="171450" indent="-171450">
              <a:buFontTx/>
              <a:buChar char="-"/>
            </a:pPr>
            <a:r>
              <a:rPr lang="fr-FR" baseline="0" dirty="0"/>
              <a:t>Penser à la résilience et à la gestion en cours de production  (Si </a:t>
            </a:r>
            <a:r>
              <a:rPr lang="fr-FR" baseline="0" dirty="0" err="1"/>
              <a:t>Paypal</a:t>
            </a:r>
            <a:r>
              <a:rPr lang="fr-FR" baseline="0" dirty="0"/>
              <a:t> est down, désactivation de la méthode de paiement)</a:t>
            </a:r>
          </a:p>
          <a:p>
            <a:pPr marL="171450" indent="-171450">
              <a:buFontTx/>
              <a:buChar char="-"/>
            </a:pPr>
            <a:r>
              <a:rPr lang="fr-FR" baseline="0" dirty="0"/>
              <a:t>Penser à la configuration de mon composant (Configuration de production, …)</a:t>
            </a:r>
          </a:p>
          <a:p>
            <a:pPr marL="171450" indent="-171450">
              <a:buFontTx/>
              <a:buChar char="-"/>
            </a:pPr>
            <a:r>
              <a:rPr lang="fr-FR" baseline="0" dirty="0"/>
              <a:t>Penser aux métrique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Penser aux </a:t>
            </a:r>
            <a:r>
              <a:rPr lang="fr-FR" baseline="0" dirty="0" err="1"/>
              <a:t>healthcheck</a:t>
            </a:r>
            <a:r>
              <a:rPr lang="fr-FR" baseline="0" dirty="0"/>
              <a:t> : Que faut-il ajouter pour surveiller ce composant ? (</a:t>
            </a:r>
            <a:r>
              <a:rPr lang="fr-FR" baseline="0" dirty="0" err="1"/>
              <a:t>Paypal</a:t>
            </a:r>
            <a:r>
              <a:rPr lang="fr-FR" baseline="0" dirty="0"/>
              <a:t> service </a:t>
            </a:r>
            <a:r>
              <a:rPr lang="fr-FR" baseline="0" dirty="0" err="1"/>
              <a:t>is</a:t>
            </a:r>
            <a:r>
              <a:rPr lang="fr-FR" baseline="0" dirty="0"/>
              <a:t> UP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Penser au monitoring : Mettre à jour les </a:t>
            </a:r>
            <a:r>
              <a:rPr lang="fr-FR" baseline="0" dirty="0" err="1"/>
              <a:t>dashboard</a:t>
            </a:r>
            <a:r>
              <a:rPr lang="fr-FR" baseline="0" dirty="0"/>
              <a:t> de suivi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33</a:t>
            </a:fld>
            <a:endParaRPr lang="fr-FR"/>
          </a:p>
        </p:txBody>
      </p:sp>
    </p:spTree>
    <p:extLst>
      <p:ext uri="{BB962C8B-B14F-4D97-AF65-F5344CB8AC3E}">
        <p14:creationId xmlns:p14="http://schemas.microsoft.com/office/powerpoint/2010/main" val="3329052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Resultat</a:t>
            </a:r>
            <a:endParaRPr lang="fr-FR" dirty="0"/>
          </a:p>
          <a:p>
            <a:pPr marL="285750" indent="-285750">
              <a:buFontTx/>
              <a:buChar char="-"/>
            </a:pPr>
            <a:r>
              <a:rPr lang="fr-FR" dirty="0" err="1"/>
              <a:t>Developpeur</a:t>
            </a:r>
            <a:r>
              <a:rPr lang="fr-FR" dirty="0"/>
              <a:t> heureux !  (Pas de turnover)</a:t>
            </a:r>
          </a:p>
          <a:p>
            <a:pPr marL="285750" indent="-285750">
              <a:buFontTx/>
              <a:buChar char="-"/>
            </a:pPr>
            <a:r>
              <a:rPr lang="fr-FR" dirty="0"/>
              <a:t>Sentiment de gérer de bout en bout</a:t>
            </a:r>
          </a:p>
          <a:p>
            <a:pPr marL="285750" indent="-285750">
              <a:buFontTx/>
              <a:buChar char="-"/>
            </a:pPr>
            <a:r>
              <a:rPr lang="fr-FR" dirty="0"/>
              <a:t>Montée en compétence Infra / Dev</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a:p>
            <a:pPr marL="171450" indent="-171450">
              <a:buFontTx/>
              <a:buChar char="-"/>
            </a:pPr>
            <a:r>
              <a:rPr lang="fr-FR" baseline="0" dirty="0"/>
              <a:t>Pas envie de prod, …Tout pas parfait.</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34</a:t>
            </a:fld>
            <a:endParaRPr lang="fr-FR"/>
          </a:p>
        </p:txBody>
      </p:sp>
    </p:spTree>
    <p:extLst>
      <p:ext uri="{BB962C8B-B14F-4D97-AF65-F5344CB8AC3E}">
        <p14:creationId xmlns:p14="http://schemas.microsoft.com/office/powerpoint/2010/main" val="35532583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Astronaute qui réparent et changent les gyroscopes du </a:t>
            </a:r>
            <a:r>
              <a:rPr lang="fr-FR" dirty="0" err="1"/>
              <a:t>téléscope</a:t>
            </a:r>
            <a:r>
              <a:rPr lang="fr-FR" dirty="0"/>
              <a:t> Hubble en 2009</a:t>
            </a:r>
          </a:p>
          <a:p>
            <a:endParaRPr lang="fr-FR" dirty="0"/>
          </a:p>
          <a:p>
            <a:r>
              <a:rPr lang="fr-FR" dirty="0"/>
              <a:t>Conclusion pour le PDD </a:t>
            </a:r>
          </a:p>
        </p:txBody>
      </p:sp>
      <p:sp>
        <p:nvSpPr>
          <p:cNvPr id="4" name="Slide Number Placeholder 3"/>
          <p:cNvSpPr>
            <a:spLocks noGrp="1"/>
          </p:cNvSpPr>
          <p:nvPr>
            <p:ph type="sldNum" sz="quarter" idx="10"/>
          </p:nvPr>
        </p:nvSpPr>
        <p:spPr/>
        <p:txBody>
          <a:bodyPr/>
          <a:lstStyle/>
          <a:p>
            <a:fld id="{EB963E2E-9550-4B82-8483-F83D094C8834}" type="slidenum">
              <a:rPr lang="fr-FR" smtClean="0"/>
              <a:t>35</a:t>
            </a:fld>
            <a:endParaRPr lang="fr-FR"/>
          </a:p>
        </p:txBody>
      </p:sp>
    </p:spTree>
    <p:extLst>
      <p:ext uri="{BB962C8B-B14F-4D97-AF65-F5344CB8AC3E}">
        <p14:creationId xmlns:p14="http://schemas.microsoft.com/office/powerpoint/2010/main" val="63947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aseline="0" dirty="0"/>
              <a:t>C’est quoi pour toi la production ? </a:t>
            </a:r>
          </a:p>
          <a:p>
            <a:r>
              <a:rPr lang="fr-FR" sz="1200" baseline="0" dirty="0"/>
              <a:t>La définition est multiple et, </a:t>
            </a:r>
          </a:p>
          <a:p>
            <a:r>
              <a:rPr lang="fr-FR" sz="1200" baseline="0" dirty="0"/>
              <a:t>chaque contexte, </a:t>
            </a:r>
          </a:p>
          <a:p>
            <a:r>
              <a:rPr lang="fr-FR" sz="1200" baseline="0" dirty="0"/>
              <a:t>chaque environnement, </a:t>
            </a:r>
          </a:p>
          <a:p>
            <a:r>
              <a:rPr lang="fr-FR" sz="1200" baseline="0" dirty="0"/>
              <a:t>chaque métier </a:t>
            </a:r>
          </a:p>
          <a:p>
            <a:r>
              <a:rPr lang="fr-FR" sz="1200" baseline="0" dirty="0"/>
              <a:t>peut avoir sa définition de ce qu’est la production pour une application et pour une équipe.</a:t>
            </a:r>
          </a:p>
          <a:p>
            <a:endParaRPr lang="fr-FR" sz="1200" baseline="0" dirty="0"/>
          </a:p>
          <a:p>
            <a:r>
              <a:rPr lang="fr-FR" sz="1200" baseline="0" dirty="0"/>
              <a:t>Pour moi, j’aime dire que la production c’est  …</a:t>
            </a:r>
            <a:endParaRPr lang="fr-FR" sz="1200" dirty="0"/>
          </a:p>
        </p:txBody>
      </p:sp>
      <p:sp>
        <p:nvSpPr>
          <p:cNvPr id="4" name="Slide Number Placeholder 3"/>
          <p:cNvSpPr>
            <a:spLocks noGrp="1"/>
          </p:cNvSpPr>
          <p:nvPr>
            <p:ph type="sldNum" sz="quarter" idx="10"/>
          </p:nvPr>
        </p:nvSpPr>
        <p:spPr/>
        <p:txBody>
          <a:bodyPr/>
          <a:lstStyle/>
          <a:p>
            <a:fld id="{EB963E2E-9550-4B82-8483-F83D094C8834}" type="slidenum">
              <a:rPr lang="fr-FR" smtClean="0"/>
              <a:t>4</a:t>
            </a:fld>
            <a:endParaRPr lang="fr-FR"/>
          </a:p>
        </p:txBody>
      </p:sp>
    </p:spTree>
    <p:extLst>
      <p:ext uri="{BB962C8B-B14F-4D97-AF65-F5344CB8AC3E}">
        <p14:creationId xmlns:p14="http://schemas.microsoft.com/office/powerpoint/2010/main" val="1602945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C’est la vraie vie </a:t>
            </a:r>
          </a:p>
          <a:p>
            <a:r>
              <a:rPr lang="fr-FR" dirty="0"/>
              <a:t>car on va se confronter aux véritables utilisateurs : Ceux qui sont</a:t>
            </a:r>
            <a:r>
              <a:rPr lang="fr-FR" baseline="0" dirty="0"/>
              <a:t> novices, ceux qui cliquent partout, ceux qui </a:t>
            </a:r>
            <a:r>
              <a:rPr lang="fr-FR" baseline="0" dirty="0" err="1"/>
              <a:t>ralent</a:t>
            </a:r>
            <a:r>
              <a:rPr lang="fr-FR" baseline="0" dirty="0"/>
              <a:t>, …</a:t>
            </a:r>
          </a:p>
          <a:p>
            <a:endParaRPr lang="fr-FR" baseline="0" dirty="0"/>
          </a:p>
          <a:p>
            <a:r>
              <a:rPr lang="fr-FR" baseline="0" dirty="0"/>
              <a:t>On va aussi se confronter aux vrai soucis : Comment corriger rapidement des bugs, des données corrompues, des services qui tombent …</a:t>
            </a:r>
          </a:p>
          <a:p>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Et puis on va retrouver l’ensemble des problèmes auxquels on ne pense pas…Un réseau capricieux, des services tiers non résilient, …</a:t>
            </a:r>
          </a:p>
          <a:p>
            <a:endParaRPr lang="fr-FR" baseline="0" dirty="0"/>
          </a:p>
          <a:p>
            <a:r>
              <a:rPr lang="fr-FR" baseline="0" dirty="0"/>
              <a:t>Bien entendu, en production en va parler de gain et de perte d’argent.</a:t>
            </a:r>
          </a:p>
          <a:p>
            <a:endParaRPr lang="fr-FR" baseline="0" dirty="0"/>
          </a:p>
          <a:p>
            <a:endParaRPr lang="fr-FR" baseline="0" dirty="0"/>
          </a:p>
          <a:p>
            <a:r>
              <a:rPr lang="fr-FR" baseline="0" dirty="0"/>
              <a:t>Bref, je me rend compte que je décrit un monde un peu triste et complexe. </a:t>
            </a:r>
          </a:p>
        </p:txBody>
      </p:sp>
      <p:sp>
        <p:nvSpPr>
          <p:cNvPr id="4" name="Slide Number Placeholder 3"/>
          <p:cNvSpPr>
            <a:spLocks noGrp="1"/>
          </p:cNvSpPr>
          <p:nvPr>
            <p:ph type="sldNum" sz="quarter" idx="10"/>
          </p:nvPr>
        </p:nvSpPr>
        <p:spPr/>
        <p:txBody>
          <a:bodyPr/>
          <a:lstStyle/>
          <a:p>
            <a:fld id="{EB963E2E-9550-4B82-8483-F83D094C8834}" type="slidenum">
              <a:rPr lang="fr-FR" smtClean="0"/>
              <a:t>5</a:t>
            </a:fld>
            <a:endParaRPr lang="fr-FR"/>
          </a:p>
        </p:txBody>
      </p:sp>
    </p:spTree>
    <p:extLst>
      <p:ext uri="{BB962C8B-B14F-4D97-AF65-F5344CB8AC3E}">
        <p14:creationId xmlns:p14="http://schemas.microsoft.com/office/powerpoint/2010/main" val="3514886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D’ailleurs c’est pas moi qui le dit mais le CTO </a:t>
            </a:r>
            <a:r>
              <a:rPr lang="fr-FR" baseline="0" dirty="0" err="1"/>
              <a:t>D’amazon</a:t>
            </a:r>
            <a:r>
              <a:rPr lang="fr-FR" baseline="0" dirty="0"/>
              <a:t> qui nous dit que tout </a:t>
            </a:r>
            <a:r>
              <a:rPr lang="fr-FR" baseline="0" dirty="0" err="1"/>
              <a:t>echoue</a:t>
            </a:r>
            <a:r>
              <a:rPr lang="fr-FR" baseline="0" dirty="0"/>
              <a:t>, tout le temps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En général, pour un </a:t>
            </a:r>
            <a:r>
              <a:rPr lang="fr-FR" baseline="0" dirty="0" err="1"/>
              <a:t>developpeur</a:t>
            </a:r>
            <a:r>
              <a:rPr lang="fr-FR" baseline="0" dirty="0"/>
              <a:t>, la production c’est surtout des ennuis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C’est vrai surtout quand on lit ce genre de chose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Mais c’est aussi ce qui fait l’</a:t>
            </a:r>
            <a:r>
              <a:rPr lang="fr-FR" baseline="0" dirty="0" err="1"/>
              <a:t>interêt</a:t>
            </a:r>
            <a:r>
              <a:rPr lang="fr-FR" baseline="0" dirty="0"/>
              <a:t> de la production. On se confronte à la réalité du terrain. Enfin ! </a:t>
            </a:r>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6</a:t>
            </a:fld>
            <a:endParaRPr lang="fr-FR"/>
          </a:p>
        </p:txBody>
      </p:sp>
    </p:spTree>
    <p:extLst>
      <p:ext uri="{BB962C8B-B14F-4D97-AF65-F5344CB8AC3E}">
        <p14:creationId xmlns:p14="http://schemas.microsoft.com/office/powerpoint/2010/main" val="68991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Ok finalement</a:t>
            </a:r>
            <a:r>
              <a:rPr lang="fr-FR" baseline="0" dirty="0"/>
              <a:t> c’est peut </a:t>
            </a:r>
            <a:r>
              <a:rPr lang="fr-FR" baseline="0" dirty="0" err="1"/>
              <a:t>etre</a:t>
            </a:r>
            <a:r>
              <a:rPr lang="fr-FR" baseline="0" dirty="0"/>
              <a:t> mieux de ne pas y aller ….</a:t>
            </a:r>
            <a:endParaRPr lang="fr-FR" dirty="0"/>
          </a:p>
          <a:p>
            <a:endParaRPr lang="fr-FR" dirty="0"/>
          </a:p>
          <a:p>
            <a:r>
              <a:rPr lang="fr-FR" dirty="0"/>
              <a:t>Le seul </a:t>
            </a:r>
            <a:r>
              <a:rPr lang="fr-FR" dirty="0" err="1"/>
              <a:t>probleme</a:t>
            </a:r>
            <a:r>
              <a:rPr lang="fr-FR" dirty="0"/>
              <a:t> c’est que la production c’est un peu l’étape ultime de nos journée passer à coder …C’est inévitable !</a:t>
            </a:r>
          </a:p>
          <a:p>
            <a:endParaRPr lang="fr-FR" dirty="0"/>
          </a:p>
          <a:p>
            <a:r>
              <a:rPr lang="fr-FR" dirty="0"/>
              <a:t>Un code pas en production c’est un code qui ne sert a rien. Donc la production est un passage obligatoire … Hum …</a:t>
            </a:r>
          </a:p>
          <a:p>
            <a:endParaRPr lang="fr-FR" dirty="0"/>
          </a:p>
          <a:p>
            <a:r>
              <a:rPr lang="fr-FR" dirty="0"/>
              <a:t>Donc ici on va essayer de comprendre comment et par quels moyen une équipe de dev peuvent gérer la production sans souffrir.</a:t>
            </a:r>
          </a:p>
          <a:p>
            <a:endParaRPr lang="fr-FR"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7</a:t>
            </a:fld>
            <a:endParaRPr lang="fr-FR"/>
          </a:p>
        </p:txBody>
      </p:sp>
    </p:spTree>
    <p:extLst>
      <p:ext uri="{BB962C8B-B14F-4D97-AF65-F5344CB8AC3E}">
        <p14:creationId xmlns:p14="http://schemas.microsoft.com/office/powerpoint/2010/main" val="1301948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Mais au final, de quoi avons-nous</a:t>
            </a:r>
            <a:r>
              <a:rPr lang="fr-FR" baseline="0" dirty="0"/>
              <a:t> peur ?</a:t>
            </a:r>
          </a:p>
          <a:p>
            <a:endParaRPr lang="fr-FR" baseline="0" dirty="0"/>
          </a:p>
          <a:p>
            <a:r>
              <a:rPr lang="fr-FR" baseline="0" dirty="0"/>
              <a:t>Petit exemple. On travaille tous ensemble pour un site qui vends des fournitures pour les pro. Chaque semaine il font leur commande pour leur chantier.</a:t>
            </a:r>
          </a:p>
          <a:p>
            <a:endParaRPr lang="fr-FR" baseline="0" dirty="0"/>
          </a:p>
          <a:p>
            <a:r>
              <a:rPr lang="fr-FR" baseline="0" dirty="0"/>
              <a:t>Je suis au support, en contact avec les utilisateurs et vous vous </a:t>
            </a:r>
            <a:r>
              <a:rPr lang="fr-FR" baseline="0" dirty="0" err="1"/>
              <a:t>etes</a:t>
            </a:r>
            <a:r>
              <a:rPr lang="fr-FR" baseline="0" dirty="0"/>
              <a:t> l’équipe en charge du dev. Ok ? Bon vous n’avez pas trop le choix</a:t>
            </a:r>
          </a:p>
          <a:p>
            <a:endParaRPr lang="fr-FR" baseline="0" dirty="0"/>
          </a:p>
          <a:p>
            <a:r>
              <a:rPr lang="fr-FR" baseline="0" dirty="0"/>
              <a:t>Ok un utilisateur me contacte …</a:t>
            </a:r>
          </a:p>
          <a:p>
            <a:r>
              <a:rPr lang="fr-FR" baseline="0" dirty="0"/>
              <a:t>On va lui dire </a:t>
            </a:r>
            <a:r>
              <a:rPr lang="fr-FR" baseline="0" dirty="0" err="1"/>
              <a:t>Bjrs</a:t>
            </a:r>
            <a:r>
              <a:rPr lang="fr-FR" baseline="0" dirty="0"/>
              <a:t> ….</a:t>
            </a:r>
          </a:p>
          <a:p>
            <a:r>
              <a:rPr lang="fr-FR" baseline="0" dirty="0"/>
              <a:t>Ah mince, il a un soucis …</a:t>
            </a:r>
          </a:p>
          <a:p>
            <a:r>
              <a:rPr lang="fr-FR" baseline="0" dirty="0"/>
              <a:t>C’est bizarre j’arrive bien a accéder au site …</a:t>
            </a:r>
          </a:p>
          <a:p>
            <a:r>
              <a:rPr lang="fr-FR" baseline="0" dirty="0"/>
              <a:t>JE vais lui demander de faire une manip.</a:t>
            </a:r>
          </a:p>
          <a:p>
            <a:r>
              <a:rPr lang="fr-FR" baseline="0" dirty="0"/>
              <a:t>Ah mince, c’est un utilisateurs expérimenté lui …</a:t>
            </a:r>
          </a:p>
          <a:p>
            <a:r>
              <a:rPr lang="fr-FR" baseline="0" dirty="0"/>
              <a:t>Bon les gars, pas le choix, je vais renvoi le ticket. C’est ultra urgent.</a:t>
            </a:r>
          </a:p>
          <a:p>
            <a:endParaRPr lang="fr-FR" baseline="0" dirty="0"/>
          </a:p>
          <a:p>
            <a:r>
              <a:rPr lang="fr-FR" baseline="0" dirty="0"/>
              <a:t>Qui a déjà vécu ce cas de figure ou votre journée de dev se transforme en journée de stress pour un soucis de prod ? </a:t>
            </a:r>
          </a:p>
          <a:p>
            <a:endParaRPr lang="fr-FR" baseline="0" dirty="0"/>
          </a:p>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8</a:t>
            </a:fld>
            <a:endParaRPr lang="fr-FR"/>
          </a:p>
        </p:txBody>
      </p:sp>
    </p:spTree>
    <p:extLst>
      <p:ext uri="{BB962C8B-B14F-4D97-AF65-F5344CB8AC3E}">
        <p14:creationId xmlns:p14="http://schemas.microsoft.com/office/powerpoint/2010/main" val="53994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première chose qu’on va faire c’est essayer de comprendre et donc de demander des infos supplémentaire. Mais pourquoi ne m’a-t-il rien dit ! Il est sur quel navigateur ? Sa </a:t>
            </a:r>
            <a:r>
              <a:rPr lang="fr-FR" dirty="0" err="1"/>
              <a:t>connextion</a:t>
            </a:r>
            <a:r>
              <a:rPr lang="fr-FR" dirty="0"/>
              <a:t> est stable ? Il se connecte avec quel login la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Voila ce que l’on </a:t>
            </a:r>
            <a:r>
              <a:rPr lang="fr-FR" dirty="0" err="1"/>
              <a:t>recoit</a:t>
            </a:r>
            <a:r>
              <a:rPr lang="fr-FR" dirty="0"/>
              <a:t> d’habitude</a:t>
            </a:r>
            <a:r>
              <a:rPr lang="fr-FR" baseline="0" dirty="0"/>
              <a:t> … Il y a peu d’info hein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utilisateurs</a:t>
            </a:r>
            <a:r>
              <a:rPr lang="fr-FR" baseline="0" dirty="0"/>
              <a:t> ont pourtant raison. Ils ne savent pas ce dont vous avez besoin pour comprendre leur soucis. VOUS devez le deviner et c’est normal. Désolé.</a:t>
            </a:r>
            <a:endParaRPr lang="fr-FR" dirty="0"/>
          </a:p>
          <a:p>
            <a:endParaRPr lang="fr-FR" dirty="0"/>
          </a:p>
          <a:p>
            <a:endParaRPr lang="fr-FR"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9</a:t>
            </a:fld>
            <a:endParaRPr lang="fr-FR"/>
          </a:p>
        </p:txBody>
      </p:sp>
    </p:spTree>
    <p:extLst>
      <p:ext uri="{BB962C8B-B14F-4D97-AF65-F5344CB8AC3E}">
        <p14:creationId xmlns:p14="http://schemas.microsoft.com/office/powerpoint/2010/main" val="68168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7" name="Date Placeholder 6"/>
          <p:cNvSpPr>
            <a:spLocks noGrp="1"/>
          </p:cNvSpPr>
          <p:nvPr>
            <p:ph type="dt" sz="half" idx="10"/>
          </p:nvPr>
        </p:nvSpPr>
        <p:spPr/>
        <p:txBody>
          <a:bodyPr/>
          <a:lstStyle/>
          <a:p>
            <a:fld id="{CD91D6ED-520F-4369-BC16-FA79184604B7}" type="datetime1">
              <a:rPr lang="fr-FR" smtClean="0"/>
              <a:t>08/10/2019</a:t>
            </a:fld>
            <a:endParaRPr lang="fr-FR"/>
          </a:p>
        </p:txBody>
      </p:sp>
      <p:sp>
        <p:nvSpPr>
          <p:cNvPr id="8" name="Footer Placeholder 7"/>
          <p:cNvSpPr>
            <a:spLocks noGrp="1"/>
          </p:cNvSpPr>
          <p:nvPr>
            <p:ph type="ftr" sz="quarter" idx="11"/>
          </p:nvPr>
        </p:nvSpPr>
        <p:spPr/>
        <p:txBody>
          <a:bodyPr/>
          <a:lstStyle/>
          <a:p>
            <a:r>
              <a:rPr lang="fr-FR"/>
              <a:t>#MDF18</a:t>
            </a:r>
            <a:endParaRPr lang="fr-FR" dirty="0"/>
          </a:p>
        </p:txBody>
      </p:sp>
      <p:sp>
        <p:nvSpPr>
          <p:cNvPr id="9" name="Slide Number Placeholder 8"/>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180845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2C42745B-E93B-460E-9991-12ADC703021C}" type="datetime1">
              <a:rPr lang="fr-FR" smtClean="0"/>
              <a:t>08/10/2019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459012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6B5A55B7-8E94-48B2-824E-BF2D51EAC076}" type="datetime1">
              <a:rPr lang="fr-FR" smtClean="0"/>
              <a:t>08/10/2019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77248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E25548A7-B134-49A5-9394-EC4A7474F975}" type="datetime1">
              <a:rPr lang="fr-FR" smtClean="0"/>
              <a:t>08/10/2019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522819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7F6752-77A6-47BF-930A-3DC02A77D0AF}" type="datetime1">
              <a:rPr lang="fr-FR" smtClean="0"/>
              <a:t>08/10/2019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168803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B804C4EF-1D30-4A54-BF91-9FA920FED20F}" type="datetime1">
              <a:rPr lang="fr-FR" smtClean="0"/>
              <a:t>08/10/2019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796633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C9265143-6714-4A70-8303-B1B26292A656}" type="datetime1">
              <a:rPr lang="fr-FR" smtClean="0"/>
              <a:t>08/10/2019</a:t>
            </a:fld>
            <a:endParaRPr lang="fr-FR"/>
          </a:p>
        </p:txBody>
      </p:sp>
      <p:sp>
        <p:nvSpPr>
          <p:cNvPr id="8" name="Footer Placeholder 7"/>
          <p:cNvSpPr>
            <a:spLocks noGrp="1"/>
          </p:cNvSpPr>
          <p:nvPr>
            <p:ph type="ftr" sz="quarter" idx="11"/>
          </p:nvPr>
        </p:nvSpPr>
        <p:spPr/>
        <p:txBody>
          <a:bodyPr/>
          <a:lstStyle/>
          <a:p>
            <a:r>
              <a:rPr lang="fr-FR"/>
              <a:t>#MDF18</a:t>
            </a:r>
          </a:p>
        </p:txBody>
      </p:sp>
      <p:sp>
        <p:nvSpPr>
          <p:cNvPr id="9" name="Slide Number Placeholder 8"/>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760165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F2F6ABF-2A8D-432D-B6F9-70D902DCA11E}" type="datetime1">
              <a:rPr lang="fr-FR" smtClean="0"/>
              <a:t>08/10/2019</a:t>
            </a:fld>
            <a:endParaRPr lang="fr-FR"/>
          </a:p>
        </p:txBody>
      </p:sp>
      <p:sp>
        <p:nvSpPr>
          <p:cNvPr id="4" name="Footer Placeholder 3"/>
          <p:cNvSpPr>
            <a:spLocks noGrp="1"/>
          </p:cNvSpPr>
          <p:nvPr>
            <p:ph type="ftr" sz="quarter" idx="11"/>
          </p:nvPr>
        </p:nvSpPr>
        <p:spPr/>
        <p:txBody>
          <a:bodyPr/>
          <a:lstStyle/>
          <a:p>
            <a:r>
              <a:rPr lang="fr-FR"/>
              <a:t>#MDF18</a:t>
            </a:r>
          </a:p>
        </p:txBody>
      </p:sp>
      <p:sp>
        <p:nvSpPr>
          <p:cNvPr id="5" name="Slide Number Placeholder 4"/>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95320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D7C33-FA1A-4481-889B-F5577651CCB4}" type="datetime1">
              <a:rPr lang="fr-FR" smtClean="0"/>
              <a:t>08/10/2019</a:t>
            </a:fld>
            <a:endParaRPr lang="fr-FR"/>
          </a:p>
        </p:txBody>
      </p:sp>
      <p:sp>
        <p:nvSpPr>
          <p:cNvPr id="3" name="Footer Placeholder 2"/>
          <p:cNvSpPr>
            <a:spLocks noGrp="1"/>
          </p:cNvSpPr>
          <p:nvPr>
            <p:ph type="ftr" sz="quarter" idx="11"/>
          </p:nvPr>
        </p:nvSpPr>
        <p:spPr/>
        <p:txBody>
          <a:bodyPr/>
          <a:lstStyle/>
          <a:p>
            <a:r>
              <a:rPr lang="fr-FR"/>
              <a:t>#MDF18</a:t>
            </a:r>
          </a:p>
        </p:txBody>
      </p:sp>
      <p:sp>
        <p:nvSpPr>
          <p:cNvPr id="4" name="Slide Number Placeholder 3"/>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4948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B1AA83-D47E-4389-896A-121B14C26482}" type="datetime1">
              <a:rPr lang="fr-FR" smtClean="0"/>
              <a:t>08/10/2019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598542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60528-525E-455C-8C50-E946AE26A84D}" type="datetime1">
              <a:rPr lang="fr-FR" smtClean="0"/>
              <a:t>08/10/2019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24124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01B0B4-EECD-4716-9563-581DCF803FF9}" type="datetime1">
              <a:rPr lang="fr-FR" smtClean="0"/>
              <a:t>08/10/2019</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dirty="0"/>
              <a:t>#MDF18</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E5BEB-868F-4D6E-A15D-9485DBD9FDA7}" type="slidenum">
              <a:rPr lang="fr-FR" smtClean="0"/>
              <a:t>‹N°›</a:t>
            </a:fld>
            <a:endParaRPr lang="fr-FR"/>
          </a:p>
        </p:txBody>
      </p:sp>
    </p:spTree>
    <p:extLst>
      <p:ext uri="{BB962C8B-B14F-4D97-AF65-F5344CB8AC3E}">
        <p14:creationId xmlns:p14="http://schemas.microsoft.com/office/powerpoint/2010/main" val="3097149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 Id="rId9"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jpe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49.png"/><Relationship Id="rId12"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42.svg"/><Relationship Id="rId5" Type="http://schemas.openxmlformats.org/officeDocument/2006/relationships/image" Target="../media/image48.png"/><Relationship Id="rId10" Type="http://schemas.openxmlformats.org/officeDocument/2006/relationships/image" Target="../media/image41.png"/><Relationship Id="rId4" Type="http://schemas.openxmlformats.org/officeDocument/2006/relationships/image" Target="../media/image47.jpeg"/><Relationship Id="rId9" Type="http://schemas.openxmlformats.org/officeDocument/2006/relationships/image" Target="../media/image38.sv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gi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6.gif"/></Relationships>
</file>

<file path=ppt/slides/_rels/slide31.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8.gif"/></Relationships>
</file>

<file path=ppt/slides/_rels/slide32.xml.rels><?xml version="1.0" encoding="UTF-8" standalone="yes"?>
<Relationships xmlns="http://schemas.openxmlformats.org/package/2006/relationships"><Relationship Id="rId3" Type="http://schemas.openxmlformats.org/officeDocument/2006/relationships/image" Target="../media/image69.gif"/><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0.gif"/></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8.sv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2.5&amp;q=80&amp;fm=jpg&amp;crop=entropy&amp;cs=tinysrgb&amp;w=1920&amp;h=1920&amp;fit=max&amp;ixid=eyJhcHBfaWQiOjgzNjd9&amp;s=38c9a1bad80ef1985d34dc6e2e9657e8"/></Relationships>
</file>

<file path=ppt/slides/_rels/slide35.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dirty="0"/>
          </a:p>
        </p:txBody>
      </p:sp>
      <p:sp>
        <p:nvSpPr>
          <p:cNvPr id="3" name="Subtitle 2"/>
          <p:cNvSpPr>
            <a:spLocks noGrp="1"/>
          </p:cNvSpPr>
          <p:nvPr>
            <p:ph type="subTitle" idx="1"/>
          </p:nvPr>
        </p:nvSpPr>
        <p:spPr/>
        <p:txBody>
          <a:bodyPr/>
          <a:lstStyle/>
          <a:p>
            <a:endParaRPr lang="fr-F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64" y="-770470"/>
            <a:ext cx="12405064" cy="8257120"/>
          </a:xfrm>
          <a:prstGeom prst="rect">
            <a:avLst/>
          </a:prstGeom>
        </p:spPr>
      </p:pic>
      <p:sp>
        <p:nvSpPr>
          <p:cNvPr id="5" name="TextBox 4"/>
          <p:cNvSpPr txBox="1"/>
          <p:nvPr/>
        </p:nvSpPr>
        <p:spPr>
          <a:xfrm>
            <a:off x="8157324" y="4149216"/>
            <a:ext cx="4034676" cy="1938992"/>
          </a:xfrm>
          <a:prstGeom prst="rect">
            <a:avLst/>
          </a:prstGeom>
          <a:noFill/>
        </p:spPr>
        <p:txBody>
          <a:bodyPr wrap="square" rtlCol="0" anchor="ctr">
            <a:spAutoFit/>
          </a:bodyPr>
          <a:lstStyle/>
          <a:p>
            <a:r>
              <a:rPr lang="fr-FR" sz="4800" b="1" dirty="0">
                <a:solidFill>
                  <a:schemeClr val="bg1">
                    <a:lumMod val="85000"/>
                  </a:schemeClr>
                </a:solidFill>
                <a:latin typeface="Campton SemiBold" panose="00000700000000000000" pitchFamily="50" charset="0"/>
              </a:rPr>
              <a:t>Au secours,</a:t>
            </a:r>
          </a:p>
          <a:p>
            <a:r>
              <a:rPr lang="fr-FR" sz="3600" b="1" dirty="0">
                <a:solidFill>
                  <a:schemeClr val="bg1">
                    <a:lumMod val="85000"/>
                  </a:schemeClr>
                </a:solidFill>
                <a:latin typeface="Campton SemiBold" panose="00000700000000000000" pitchFamily="50" charset="0"/>
              </a:rPr>
              <a:t>Je dois gérer la production !</a:t>
            </a:r>
          </a:p>
        </p:txBody>
      </p:sp>
      <p:sp>
        <p:nvSpPr>
          <p:cNvPr id="7" name="Shape 56"/>
          <p:cNvSpPr txBox="1"/>
          <p:nvPr/>
        </p:nvSpPr>
        <p:spPr>
          <a:xfrm>
            <a:off x="225568" y="5567254"/>
            <a:ext cx="5763900" cy="672600"/>
          </a:xfrm>
          <a:prstGeom prst="rect">
            <a:avLst/>
          </a:prstGeom>
          <a:noFill/>
          <a:ln>
            <a:noFill/>
          </a:ln>
        </p:spPr>
        <p:txBody>
          <a:bodyPr lIns="91425" tIns="91425" rIns="91425" bIns="91425" anchor="t" anchorCtr="0">
            <a:noAutofit/>
          </a:bodyPr>
          <a:lstStyle/>
          <a:p>
            <a:r>
              <a:rPr lang="fr" b="1" kern="0" dirty="0">
                <a:solidFill>
                  <a:srgbClr val="000000">
                    <a:lumMod val="65000"/>
                    <a:lumOff val="35000"/>
                  </a:srgbClr>
                </a:solidFill>
                <a:latin typeface="Campton SemiBold" panose="00000700000000000000" pitchFamily="50" charset="0"/>
                <a:cs typeface="Arial"/>
                <a:sym typeface="Arial"/>
              </a:rPr>
              <a:t>Morgan Leroi @morganLeroi</a:t>
            </a:r>
          </a:p>
          <a:p>
            <a:r>
              <a:rPr lang="fr" kern="0" dirty="0">
                <a:solidFill>
                  <a:srgbClr val="FFFFFF">
                    <a:lumMod val="65000"/>
                  </a:srgbClr>
                </a:solidFill>
                <a:latin typeface="Campton SemiBold" panose="00000700000000000000" pitchFamily="50" charset="0"/>
                <a:cs typeface="Arial"/>
                <a:sym typeface="Arial"/>
              </a:rPr>
              <a:t>Développeur Fullstack </a:t>
            </a:r>
          </a:p>
          <a:p>
            <a:r>
              <a:rPr lang="fr" kern="0" dirty="0">
                <a:solidFill>
                  <a:srgbClr val="FFFFFF">
                    <a:lumMod val="65000"/>
                  </a:srgbClr>
                </a:solidFill>
                <a:latin typeface="Campton SemiBold" panose="00000700000000000000" pitchFamily="50" charset="0"/>
                <a:cs typeface="Arial"/>
                <a:sym typeface="Arial"/>
              </a:rPr>
              <a:t>Société Générale</a:t>
            </a:r>
            <a:endParaRPr lang="fr" sz="1100" kern="0" dirty="0">
              <a:solidFill>
                <a:srgbClr val="FFFFFF">
                  <a:lumMod val="65000"/>
                </a:srgbClr>
              </a:solidFill>
              <a:latin typeface="Campton SemiBold" panose="00000700000000000000" pitchFamily="50" charset="0"/>
              <a:cs typeface="Arial"/>
              <a:sym typeface="Arial"/>
            </a:endParaRPr>
          </a:p>
        </p:txBody>
      </p:sp>
      <p:pic>
        <p:nvPicPr>
          <p:cNvPr id="11" name="Image 10">
            <a:extLst>
              <a:ext uri="{FF2B5EF4-FFF2-40B4-BE49-F238E27FC236}">
                <a16:creationId xmlns:a16="http://schemas.microsoft.com/office/drawing/2014/main" id="{E44D9F06-287B-4971-A4E0-0E7CF4BF21F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478201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374" y="267416"/>
            <a:ext cx="4826193" cy="584775"/>
          </a:xfrm>
          <a:prstGeom prst="rect">
            <a:avLst/>
          </a:prstGeom>
          <a:noFill/>
        </p:spPr>
        <p:txBody>
          <a:bodyPr wrap="none" rtlCol="0">
            <a:spAutoFit/>
          </a:bodyPr>
          <a:lstStyle/>
          <a:p>
            <a:r>
              <a:rPr lang="fr-FR" sz="3200" dirty="0"/>
              <a:t>C’est quoi le problème ?</a:t>
            </a:r>
          </a:p>
        </p:txBody>
      </p:sp>
      <p:sp>
        <p:nvSpPr>
          <p:cNvPr id="4" name="TextBox 3"/>
          <p:cNvSpPr txBox="1"/>
          <p:nvPr/>
        </p:nvSpPr>
        <p:spPr>
          <a:xfrm>
            <a:off x="1549145" y="1017765"/>
            <a:ext cx="9453806" cy="3431709"/>
          </a:xfrm>
          <a:prstGeom prst="rect">
            <a:avLst/>
          </a:prstGeom>
          <a:noFill/>
        </p:spPr>
        <p:txBody>
          <a:bodyPr wrap="none" rtlCol="0">
            <a:spAutoFit/>
          </a:bodyPr>
          <a:lstStyle/>
          <a:p>
            <a:pPr>
              <a:lnSpc>
                <a:spcPct val="200000"/>
              </a:lnSpc>
            </a:pPr>
            <a:r>
              <a:rPr lang="fr-FR" sz="2800" dirty="0"/>
              <a:t>Les utilisateurs nous avertissent que le site est down !</a:t>
            </a:r>
          </a:p>
          <a:p>
            <a:pPr>
              <a:lnSpc>
                <a:spcPct val="200000"/>
              </a:lnSpc>
            </a:pPr>
            <a:r>
              <a:rPr lang="fr-FR" sz="2800" dirty="0"/>
              <a:t>On tente de reproduire le bug au lieu d’investiguer</a:t>
            </a:r>
          </a:p>
          <a:p>
            <a:pPr>
              <a:lnSpc>
                <a:spcPct val="200000"/>
              </a:lnSpc>
            </a:pPr>
            <a:r>
              <a:rPr lang="fr-FR" sz="2800" dirty="0"/>
              <a:t>On n’alerte pas les utilisateurs</a:t>
            </a:r>
          </a:p>
          <a:p>
            <a:pPr>
              <a:lnSpc>
                <a:spcPct val="200000"/>
              </a:lnSpc>
            </a:pPr>
            <a:r>
              <a:rPr lang="fr-FR" sz="2800" dirty="0"/>
              <a:t>On redirige vers les développeurs</a:t>
            </a:r>
          </a:p>
        </p:txBody>
      </p:sp>
      <p:sp>
        <p:nvSpPr>
          <p:cNvPr id="34" name="TextBox 33"/>
          <p:cNvSpPr txBox="1"/>
          <p:nvPr/>
        </p:nvSpPr>
        <p:spPr>
          <a:xfrm>
            <a:off x="2787168" y="2733620"/>
            <a:ext cx="184731" cy="523220"/>
          </a:xfrm>
          <a:prstGeom prst="rect">
            <a:avLst/>
          </a:prstGeom>
          <a:noFill/>
        </p:spPr>
        <p:txBody>
          <a:bodyPr wrap="none" rtlCol="0">
            <a:spAutoFit/>
          </a:bodyPr>
          <a:lstStyle/>
          <a:p>
            <a:endParaRPr lang="fr-FR" sz="2800" dirty="0"/>
          </a:p>
        </p:txBody>
      </p:sp>
      <p:sp>
        <p:nvSpPr>
          <p:cNvPr id="35" name="TextBox 34"/>
          <p:cNvSpPr txBox="1"/>
          <p:nvPr/>
        </p:nvSpPr>
        <p:spPr>
          <a:xfrm>
            <a:off x="4225048" y="3667009"/>
            <a:ext cx="184731" cy="523220"/>
          </a:xfrm>
          <a:prstGeom prst="rect">
            <a:avLst/>
          </a:prstGeom>
          <a:noFill/>
        </p:spPr>
        <p:txBody>
          <a:bodyPr wrap="none" rtlCol="0">
            <a:spAutoFit/>
          </a:bodyPr>
          <a:lstStyle/>
          <a:p>
            <a:endParaRPr lang="fr-FR" sz="2800" dirty="0"/>
          </a:p>
        </p:txBody>
      </p:sp>
      <p:sp>
        <p:nvSpPr>
          <p:cNvPr id="36" name="TextBox 35"/>
          <p:cNvSpPr txBox="1"/>
          <p:nvPr/>
        </p:nvSpPr>
        <p:spPr>
          <a:xfrm>
            <a:off x="5261443" y="4600398"/>
            <a:ext cx="184731" cy="523220"/>
          </a:xfrm>
          <a:prstGeom prst="rect">
            <a:avLst/>
          </a:prstGeom>
          <a:noFill/>
        </p:spPr>
        <p:txBody>
          <a:bodyPr wrap="none" rtlCol="0">
            <a:spAutoFit/>
          </a:bodyPr>
          <a:lstStyle/>
          <a:p>
            <a:endParaRPr lang="fr-FR" sz="2800" dirty="0"/>
          </a:p>
        </p:txBody>
      </p:sp>
      <p:sp>
        <p:nvSpPr>
          <p:cNvPr id="11" name="ZoneTexte 10">
            <a:extLst>
              <a:ext uri="{FF2B5EF4-FFF2-40B4-BE49-F238E27FC236}">
                <a16:creationId xmlns:a16="http://schemas.microsoft.com/office/drawing/2014/main" id="{BC12330A-48BB-44B6-9AA2-F18862628A3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9" name="Image 8">
            <a:extLst>
              <a:ext uri="{FF2B5EF4-FFF2-40B4-BE49-F238E27FC236}">
                <a16:creationId xmlns:a16="http://schemas.microsoft.com/office/drawing/2014/main" id="{7DC798ED-BE2B-4FAE-91B2-9D64394DCB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407314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46504" y="2459504"/>
            <a:ext cx="9098992" cy="1938992"/>
          </a:xfrm>
          <a:prstGeom prst="rect">
            <a:avLst/>
          </a:prstGeom>
          <a:noFill/>
        </p:spPr>
        <p:txBody>
          <a:bodyPr wrap="square" rtlCol="0">
            <a:spAutoFit/>
          </a:bodyPr>
          <a:lstStyle/>
          <a:p>
            <a:pPr algn="ctr"/>
            <a:r>
              <a:rPr lang="fr-FR" sz="6000" dirty="0">
                <a:solidFill>
                  <a:schemeClr val="bg1"/>
                </a:solidFill>
              </a:rPr>
              <a:t>Mon expérience de la production</a:t>
            </a:r>
          </a:p>
        </p:txBody>
      </p:sp>
      <p:sp>
        <p:nvSpPr>
          <p:cNvPr id="5" name="ZoneTexte 4">
            <a:extLst>
              <a:ext uri="{FF2B5EF4-FFF2-40B4-BE49-F238E27FC236}">
                <a16:creationId xmlns:a16="http://schemas.microsoft.com/office/drawing/2014/main" id="{C8DE13F2-006D-4CC9-9B8C-B9EB92E92267}"/>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6" name="Image 5">
            <a:extLst>
              <a:ext uri="{FF2B5EF4-FFF2-40B4-BE49-F238E27FC236}">
                <a16:creationId xmlns:a16="http://schemas.microsoft.com/office/drawing/2014/main" id="{D919AB52-F117-4921-BF7D-F661AAEE8D6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201963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08509" y="5151815"/>
            <a:ext cx="1422184" cy="1569660"/>
          </a:xfrm>
          <a:prstGeom prst="rect">
            <a:avLst/>
          </a:prstGeom>
          <a:noFill/>
        </p:spPr>
        <p:txBody>
          <a:bodyPr wrap="none" rtlCol="0">
            <a:spAutoFit/>
          </a:bodyPr>
          <a:lstStyle/>
          <a:p>
            <a:r>
              <a:rPr lang="fr-FR" sz="9600" dirty="0">
                <a:solidFill>
                  <a:schemeClr val="tx1">
                    <a:lumMod val="50000"/>
                    <a:lumOff val="50000"/>
                  </a:schemeClr>
                </a:solidFill>
              </a:rPr>
              <a:t>#1</a:t>
            </a:r>
          </a:p>
        </p:txBody>
      </p:sp>
      <p:sp>
        <p:nvSpPr>
          <p:cNvPr id="6" name="TextBox 5"/>
          <p:cNvSpPr txBox="1"/>
          <p:nvPr/>
        </p:nvSpPr>
        <p:spPr>
          <a:xfrm>
            <a:off x="486137" y="0"/>
            <a:ext cx="6843476" cy="1384995"/>
          </a:xfrm>
          <a:prstGeom prst="rect">
            <a:avLst/>
          </a:prstGeom>
          <a:noFill/>
        </p:spPr>
        <p:txBody>
          <a:bodyPr wrap="none" rtlCol="0">
            <a:spAutoFit/>
          </a:bodyPr>
          <a:lstStyle/>
          <a:p>
            <a:r>
              <a:rPr lang="fr-FR" sz="6000" dirty="0">
                <a:solidFill>
                  <a:schemeClr val="bg1"/>
                </a:solidFill>
              </a:rPr>
              <a:t>Pas de production</a:t>
            </a:r>
          </a:p>
          <a:p>
            <a:r>
              <a:rPr lang="fr-FR" sz="2400" dirty="0">
                <a:solidFill>
                  <a:schemeClr val="bg1"/>
                </a:solidFill>
              </a:rPr>
              <a:t>aka « </a:t>
            </a:r>
            <a:r>
              <a:rPr lang="fr-FR" sz="2400" i="1" dirty="0">
                <a:solidFill>
                  <a:schemeClr val="bg1"/>
                </a:solidFill>
              </a:rPr>
              <a:t>On s’en fou on ira jamais en prod</a:t>
            </a:r>
            <a:r>
              <a:rPr lang="fr-FR" sz="2400" dirty="0">
                <a:solidFill>
                  <a:schemeClr val="bg1"/>
                </a:solidFill>
              </a:rPr>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697" y="1685503"/>
            <a:ext cx="6198605" cy="4636557"/>
          </a:xfrm>
          <a:prstGeom prst="rect">
            <a:avLst/>
          </a:prstGeom>
        </p:spPr>
      </p:pic>
      <p:sp>
        <p:nvSpPr>
          <p:cNvPr id="10" name="ZoneTexte 9">
            <a:extLst>
              <a:ext uri="{FF2B5EF4-FFF2-40B4-BE49-F238E27FC236}">
                <a16:creationId xmlns:a16="http://schemas.microsoft.com/office/drawing/2014/main" id="{376A5506-3869-45D5-94AA-E8E672FD844D}"/>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9" name="Image 8">
            <a:extLst>
              <a:ext uri="{FF2B5EF4-FFF2-40B4-BE49-F238E27FC236}">
                <a16:creationId xmlns:a16="http://schemas.microsoft.com/office/drawing/2014/main" id="{411E7613-DB68-4663-B824-83EBDAC91D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231904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6137" y="0"/>
            <a:ext cx="9139361" cy="1384995"/>
          </a:xfrm>
          <a:prstGeom prst="rect">
            <a:avLst/>
          </a:prstGeom>
          <a:noFill/>
        </p:spPr>
        <p:txBody>
          <a:bodyPr wrap="none" rtlCol="0">
            <a:spAutoFit/>
          </a:bodyPr>
          <a:lstStyle/>
          <a:p>
            <a:r>
              <a:rPr lang="fr-FR" sz="6000" dirty="0">
                <a:solidFill>
                  <a:schemeClr val="bg1"/>
                </a:solidFill>
              </a:rPr>
              <a:t>Production ? Oui, mais …</a:t>
            </a:r>
          </a:p>
          <a:p>
            <a:r>
              <a:rPr lang="fr-FR" sz="2400" dirty="0">
                <a:solidFill>
                  <a:schemeClr val="bg1"/>
                </a:solidFill>
              </a:rPr>
              <a:t>aka «</a:t>
            </a:r>
            <a:r>
              <a:rPr lang="fr-FR" sz="2400" i="1" dirty="0">
                <a:solidFill>
                  <a:schemeClr val="bg1"/>
                </a:solidFill>
              </a:rPr>
              <a:t> Je gère la production, tu codes</a:t>
            </a:r>
            <a:r>
              <a:rPr lang="fr-FR" sz="2400" dirty="0">
                <a:solidFill>
                  <a:schemeClr val="bg1"/>
                </a:solidFill>
              </a:rPr>
              <a:t> »</a:t>
            </a:r>
          </a:p>
        </p:txBody>
      </p:sp>
      <p:sp>
        <p:nvSpPr>
          <p:cNvPr id="7" name="TextBox 6"/>
          <p:cNvSpPr txBox="1"/>
          <p:nvPr/>
        </p:nvSpPr>
        <p:spPr>
          <a:xfrm>
            <a:off x="10208509" y="5151815"/>
            <a:ext cx="1810111" cy="1569660"/>
          </a:xfrm>
          <a:prstGeom prst="rect">
            <a:avLst/>
          </a:prstGeom>
          <a:noFill/>
        </p:spPr>
        <p:txBody>
          <a:bodyPr wrap="none" rtlCol="0">
            <a:spAutoFit/>
          </a:bodyPr>
          <a:lstStyle/>
          <a:p>
            <a:r>
              <a:rPr lang="fr-FR" sz="9600" dirty="0">
                <a:solidFill>
                  <a:schemeClr val="tx1">
                    <a:lumMod val="50000"/>
                    <a:lumOff val="50000"/>
                  </a:schemeClr>
                </a:solidFill>
              </a:rPr>
              <a:t>#2</a:t>
            </a:r>
          </a:p>
        </p:txBody>
      </p:sp>
      <p:sp>
        <p:nvSpPr>
          <p:cNvPr id="9" name="ZoneTexte 8">
            <a:extLst>
              <a:ext uri="{FF2B5EF4-FFF2-40B4-BE49-F238E27FC236}">
                <a16:creationId xmlns:a16="http://schemas.microsoft.com/office/drawing/2014/main" id="{B49CB2CE-475F-417B-84C6-E104C5E262F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8" name="Image 7">
            <a:extLst>
              <a:ext uri="{FF2B5EF4-FFF2-40B4-BE49-F238E27FC236}">
                <a16:creationId xmlns:a16="http://schemas.microsoft.com/office/drawing/2014/main" id="{CFC03106-DA1F-4CF2-B4CC-60FF9F197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735" y="1573144"/>
            <a:ext cx="8582077" cy="4462680"/>
          </a:xfrm>
          <a:prstGeom prst="rect">
            <a:avLst/>
          </a:prstGeom>
        </p:spPr>
      </p:pic>
      <p:pic>
        <p:nvPicPr>
          <p:cNvPr id="11" name="Image 10">
            <a:extLst>
              <a:ext uri="{FF2B5EF4-FFF2-40B4-BE49-F238E27FC236}">
                <a16:creationId xmlns:a16="http://schemas.microsoft.com/office/drawing/2014/main" id="{0E58683B-EDE4-4079-BEEF-8E9801F610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520287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6137" y="0"/>
            <a:ext cx="7046481" cy="1384995"/>
          </a:xfrm>
          <a:prstGeom prst="rect">
            <a:avLst/>
          </a:prstGeom>
          <a:noFill/>
        </p:spPr>
        <p:txBody>
          <a:bodyPr wrap="none" rtlCol="0">
            <a:spAutoFit/>
          </a:bodyPr>
          <a:lstStyle/>
          <a:p>
            <a:r>
              <a:rPr lang="fr-FR" sz="6000" dirty="0">
                <a:solidFill>
                  <a:schemeClr val="bg1"/>
                </a:solidFill>
              </a:rPr>
              <a:t>Production first !</a:t>
            </a:r>
          </a:p>
          <a:p>
            <a:r>
              <a:rPr lang="fr-FR" sz="2400" dirty="0">
                <a:solidFill>
                  <a:schemeClr val="bg1"/>
                </a:solidFill>
              </a:rPr>
              <a:t>aka «</a:t>
            </a:r>
            <a:r>
              <a:rPr lang="fr-FR" sz="2400" i="1" dirty="0">
                <a:solidFill>
                  <a:schemeClr val="bg1"/>
                </a:solidFill>
              </a:rPr>
              <a:t>Un développeur avec de super pouvoirs ! </a:t>
            </a:r>
            <a:r>
              <a:rPr lang="fr-FR" sz="2400" dirty="0">
                <a:solidFill>
                  <a:schemeClr val="bg1"/>
                </a:solidFill>
              </a:rPr>
              <a:t>»</a:t>
            </a:r>
          </a:p>
        </p:txBody>
      </p:sp>
      <p:sp>
        <p:nvSpPr>
          <p:cNvPr id="7" name="TextBox 6"/>
          <p:cNvSpPr txBox="1"/>
          <p:nvPr/>
        </p:nvSpPr>
        <p:spPr>
          <a:xfrm>
            <a:off x="10208509" y="5151815"/>
            <a:ext cx="1811714" cy="1569660"/>
          </a:xfrm>
          <a:prstGeom prst="rect">
            <a:avLst/>
          </a:prstGeom>
          <a:noFill/>
        </p:spPr>
        <p:txBody>
          <a:bodyPr wrap="none" rtlCol="0">
            <a:spAutoFit/>
          </a:bodyPr>
          <a:lstStyle/>
          <a:p>
            <a:r>
              <a:rPr lang="fr-FR" sz="9600" dirty="0">
                <a:solidFill>
                  <a:schemeClr val="tx1">
                    <a:lumMod val="50000"/>
                    <a:lumOff val="50000"/>
                  </a:schemeClr>
                </a:solidFill>
              </a:rPr>
              <a:t>#3</a:t>
            </a:r>
          </a:p>
        </p:txBody>
      </p:sp>
      <p:sp>
        <p:nvSpPr>
          <p:cNvPr id="9" name="ZoneTexte 8">
            <a:extLst>
              <a:ext uri="{FF2B5EF4-FFF2-40B4-BE49-F238E27FC236}">
                <a16:creationId xmlns:a16="http://schemas.microsoft.com/office/drawing/2014/main" id="{42CB41DB-5EA4-40A2-9702-BF9445DF0AC2}"/>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3" name="Image 2">
            <a:extLst>
              <a:ext uri="{FF2B5EF4-FFF2-40B4-BE49-F238E27FC236}">
                <a16:creationId xmlns:a16="http://schemas.microsoft.com/office/drawing/2014/main" id="{50345839-7F14-4CB8-8F7F-A4958BB25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79" y="1517294"/>
            <a:ext cx="8474461" cy="4766884"/>
          </a:xfrm>
          <a:prstGeom prst="rect">
            <a:avLst/>
          </a:prstGeom>
          <a:ln>
            <a:solidFill>
              <a:schemeClr val="tx2"/>
            </a:solidFill>
          </a:ln>
        </p:spPr>
      </p:pic>
      <p:pic>
        <p:nvPicPr>
          <p:cNvPr id="11" name="Image 10">
            <a:extLst>
              <a:ext uri="{FF2B5EF4-FFF2-40B4-BE49-F238E27FC236}">
                <a16:creationId xmlns:a16="http://schemas.microsoft.com/office/drawing/2014/main" id="{C84C4AF2-FAAC-4FAA-AC25-B2FAE29FD6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2882718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5015" y="1087100"/>
            <a:ext cx="8947230" cy="3046988"/>
          </a:xfrm>
          <a:prstGeom prst="rect">
            <a:avLst/>
          </a:prstGeom>
          <a:noFill/>
        </p:spPr>
        <p:txBody>
          <a:bodyPr wrap="square" rtlCol="0">
            <a:spAutoFit/>
          </a:bodyPr>
          <a:lstStyle/>
          <a:p>
            <a:pPr algn="ctr"/>
            <a:r>
              <a:rPr lang="fr-FR" sz="9600" b="1" dirty="0"/>
              <a:t>« You </a:t>
            </a:r>
            <a:r>
              <a:rPr lang="fr-FR" sz="9600" b="1" dirty="0" err="1">
                <a:solidFill>
                  <a:schemeClr val="accent2"/>
                </a:solidFill>
              </a:rPr>
              <a:t>build</a:t>
            </a:r>
            <a:r>
              <a:rPr lang="fr-FR" sz="9600" b="1" dirty="0">
                <a:solidFill>
                  <a:schemeClr val="accent2"/>
                </a:solidFill>
              </a:rPr>
              <a:t> </a:t>
            </a:r>
            <a:r>
              <a:rPr lang="fr-FR" sz="9600" b="1" dirty="0" err="1"/>
              <a:t>it</a:t>
            </a:r>
            <a:r>
              <a:rPr lang="fr-FR" sz="9600" b="1" dirty="0"/>
              <a:t>, </a:t>
            </a:r>
          </a:p>
          <a:p>
            <a:pPr algn="ctr"/>
            <a:r>
              <a:rPr lang="fr-FR" sz="9600" b="1" dirty="0" err="1"/>
              <a:t>you</a:t>
            </a:r>
            <a:r>
              <a:rPr lang="fr-FR" sz="9600" b="1" dirty="0"/>
              <a:t> </a:t>
            </a:r>
            <a:r>
              <a:rPr lang="fr-FR" sz="9600" b="1" dirty="0" err="1">
                <a:solidFill>
                  <a:schemeClr val="accent2"/>
                </a:solidFill>
              </a:rPr>
              <a:t>run</a:t>
            </a:r>
            <a:r>
              <a:rPr lang="fr-FR" sz="9600" b="1" dirty="0">
                <a:solidFill>
                  <a:schemeClr val="accent2"/>
                </a:solidFill>
              </a:rPr>
              <a:t> </a:t>
            </a:r>
            <a:r>
              <a:rPr lang="fr-FR" sz="9600" b="1" dirty="0" err="1"/>
              <a:t>it</a:t>
            </a:r>
            <a:r>
              <a:rPr lang="fr-FR" sz="9600" b="1" dirty="0"/>
              <a:t> »</a:t>
            </a:r>
          </a:p>
        </p:txBody>
      </p:sp>
      <p:pic>
        <p:nvPicPr>
          <p:cNvPr id="1026" name="Picture 2" descr="Résultat de recherche d'images pour &quot;aws cloud logo&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9106" y="1502800"/>
            <a:ext cx="8066631" cy="8066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38600" y="3980656"/>
            <a:ext cx="2860014" cy="369332"/>
          </a:xfrm>
          <a:prstGeom prst="rect">
            <a:avLst/>
          </a:prstGeom>
          <a:noFill/>
        </p:spPr>
        <p:txBody>
          <a:bodyPr wrap="none" rtlCol="0">
            <a:spAutoFit/>
          </a:bodyPr>
          <a:lstStyle/>
          <a:p>
            <a:r>
              <a:rPr lang="fr-FR" dirty="0">
                <a:solidFill>
                  <a:schemeClr val="accent3"/>
                </a:solidFill>
              </a:rPr>
              <a:t>Werner </a:t>
            </a:r>
            <a:r>
              <a:rPr lang="fr-FR" dirty="0" err="1">
                <a:solidFill>
                  <a:schemeClr val="accent3"/>
                </a:solidFill>
              </a:rPr>
              <a:t>Vogels</a:t>
            </a:r>
            <a:r>
              <a:rPr lang="fr-FR" dirty="0">
                <a:solidFill>
                  <a:schemeClr val="accent3"/>
                </a:solidFill>
              </a:rPr>
              <a:t>, CTO Amazon</a:t>
            </a:r>
          </a:p>
        </p:txBody>
      </p:sp>
      <p:sp>
        <p:nvSpPr>
          <p:cNvPr id="8" name="ZoneTexte 7">
            <a:extLst>
              <a:ext uri="{FF2B5EF4-FFF2-40B4-BE49-F238E27FC236}">
                <a16:creationId xmlns:a16="http://schemas.microsoft.com/office/drawing/2014/main" id="{F6FDC7D1-FE1A-46A2-9327-F55514CB2B7A}"/>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ZoneTexte 1">
            <a:extLst>
              <a:ext uri="{FF2B5EF4-FFF2-40B4-BE49-F238E27FC236}">
                <a16:creationId xmlns:a16="http://schemas.microsoft.com/office/drawing/2014/main" id="{00FE8336-A5B6-4A17-916F-40023B98BD56}"/>
              </a:ext>
            </a:extLst>
          </p:cNvPr>
          <p:cNvSpPr txBox="1"/>
          <p:nvPr/>
        </p:nvSpPr>
        <p:spPr>
          <a:xfrm>
            <a:off x="192697" y="145143"/>
            <a:ext cx="3457870" cy="584775"/>
          </a:xfrm>
          <a:prstGeom prst="rect">
            <a:avLst/>
          </a:prstGeom>
          <a:noFill/>
        </p:spPr>
        <p:txBody>
          <a:bodyPr wrap="none" rtlCol="0">
            <a:spAutoFit/>
          </a:bodyPr>
          <a:lstStyle/>
          <a:p>
            <a:r>
              <a:rPr lang="fr-FR" sz="3200" dirty="0"/>
              <a:t>Nos inspirations </a:t>
            </a:r>
          </a:p>
        </p:txBody>
      </p:sp>
      <p:pic>
        <p:nvPicPr>
          <p:cNvPr id="9" name="Image 8">
            <a:extLst>
              <a:ext uri="{FF2B5EF4-FFF2-40B4-BE49-F238E27FC236}">
                <a16:creationId xmlns:a16="http://schemas.microsoft.com/office/drawing/2014/main" id="{D06FACE9-60F1-45E0-8CCF-0013D17E24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336675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89184" y="1184901"/>
            <a:ext cx="7413633" cy="707886"/>
          </a:xfrm>
          <a:prstGeom prst="rect">
            <a:avLst/>
          </a:prstGeom>
          <a:noFill/>
        </p:spPr>
        <p:txBody>
          <a:bodyPr wrap="none" rtlCol="0" anchor="t">
            <a:spAutoFit/>
          </a:bodyPr>
          <a:lstStyle/>
          <a:p>
            <a:pPr algn="ctr"/>
            <a:r>
              <a:rPr lang="fr-FR" sz="4000" b="1" dirty="0">
                <a:solidFill>
                  <a:schemeClr val="accent2"/>
                </a:solidFill>
              </a:rPr>
              <a:t>P</a:t>
            </a:r>
            <a:r>
              <a:rPr lang="fr-FR" sz="4000" b="1" dirty="0">
                <a:solidFill>
                  <a:schemeClr val="bg1">
                    <a:lumMod val="50000"/>
                  </a:schemeClr>
                </a:solidFill>
              </a:rPr>
              <a:t>roduction</a:t>
            </a:r>
            <a:r>
              <a:rPr lang="fr-FR" sz="4000" b="1" dirty="0">
                <a:solidFill>
                  <a:schemeClr val="accent2"/>
                </a:solidFill>
              </a:rPr>
              <a:t> </a:t>
            </a:r>
            <a:r>
              <a:rPr lang="fr-FR" sz="4000" b="1" dirty="0" err="1">
                <a:solidFill>
                  <a:schemeClr val="accent2"/>
                </a:solidFill>
              </a:rPr>
              <a:t>D</a:t>
            </a:r>
            <a:r>
              <a:rPr lang="fr-FR" sz="4000" b="1" dirty="0" err="1">
                <a:solidFill>
                  <a:schemeClr val="bg1">
                    <a:lumMod val="50000"/>
                  </a:schemeClr>
                </a:solidFill>
              </a:rPr>
              <a:t>riven</a:t>
            </a:r>
            <a:r>
              <a:rPr lang="fr-FR" sz="4000" b="1" dirty="0">
                <a:solidFill>
                  <a:schemeClr val="accent2"/>
                </a:solidFill>
              </a:rPr>
              <a:t> </a:t>
            </a:r>
            <a:r>
              <a:rPr lang="fr-FR" sz="4000" b="1" dirty="0" err="1">
                <a:solidFill>
                  <a:schemeClr val="accent2"/>
                </a:solidFill>
              </a:rPr>
              <a:t>D</a:t>
            </a:r>
            <a:r>
              <a:rPr lang="fr-FR" sz="4000" b="1" dirty="0" err="1">
                <a:solidFill>
                  <a:schemeClr val="bg1">
                    <a:lumMod val="50000"/>
                  </a:schemeClr>
                </a:solidFill>
              </a:rPr>
              <a:t>evelopment</a:t>
            </a:r>
            <a:r>
              <a:rPr lang="fr-FR" sz="4000" b="1" dirty="0">
                <a:solidFill>
                  <a:schemeClr val="bg1">
                    <a:lumMod val="50000"/>
                  </a:schemeClr>
                </a:solidFill>
              </a:rPr>
              <a:t> *</a:t>
            </a:r>
          </a:p>
        </p:txBody>
      </p:sp>
      <p:sp>
        <p:nvSpPr>
          <p:cNvPr id="2" name="TextBox 1"/>
          <p:cNvSpPr txBox="1"/>
          <p:nvPr/>
        </p:nvSpPr>
        <p:spPr>
          <a:xfrm>
            <a:off x="3322837" y="1892787"/>
            <a:ext cx="5546327" cy="369332"/>
          </a:xfrm>
          <a:prstGeom prst="rect">
            <a:avLst/>
          </a:prstGeom>
          <a:noFill/>
        </p:spPr>
        <p:txBody>
          <a:bodyPr wrap="none" rtlCol="0" anchor="t">
            <a:spAutoFit/>
          </a:bodyPr>
          <a:lstStyle/>
          <a:p>
            <a:pPr algn="ctr"/>
            <a:r>
              <a:rPr lang="fr-FR" dirty="0"/>
              <a:t>* Si t’as pas inventé un acronyme à 50 ans, t’as raté ta vie</a:t>
            </a:r>
          </a:p>
        </p:txBody>
      </p:sp>
      <p:grpSp>
        <p:nvGrpSpPr>
          <p:cNvPr id="11" name="Groupe 10">
            <a:extLst>
              <a:ext uri="{FF2B5EF4-FFF2-40B4-BE49-F238E27FC236}">
                <a16:creationId xmlns:a16="http://schemas.microsoft.com/office/drawing/2014/main" id="{9879D0A7-847F-49CF-880E-D6EB60F9AA2D}"/>
              </a:ext>
            </a:extLst>
          </p:cNvPr>
          <p:cNvGrpSpPr/>
          <p:nvPr/>
        </p:nvGrpSpPr>
        <p:grpSpPr>
          <a:xfrm>
            <a:off x="163223" y="3019302"/>
            <a:ext cx="3374450" cy="2023207"/>
            <a:chOff x="84460" y="3892664"/>
            <a:chExt cx="3374450" cy="2023207"/>
          </a:xfrm>
        </p:grpSpPr>
        <p:sp>
          <p:nvSpPr>
            <p:cNvPr id="13" name="TextBox 12"/>
            <p:cNvSpPr txBox="1"/>
            <p:nvPr/>
          </p:nvSpPr>
          <p:spPr>
            <a:xfrm>
              <a:off x="84460" y="5454206"/>
              <a:ext cx="3374450" cy="461665"/>
            </a:xfrm>
            <a:prstGeom prst="rect">
              <a:avLst/>
            </a:prstGeom>
            <a:noFill/>
          </p:spPr>
          <p:txBody>
            <a:bodyPr wrap="none" rtlCol="0">
              <a:spAutoFit/>
            </a:bodyPr>
            <a:lstStyle/>
            <a:p>
              <a:r>
                <a:rPr lang="fr-FR" sz="2400" dirty="0" err="1">
                  <a:solidFill>
                    <a:schemeClr val="bg1"/>
                  </a:solidFill>
                </a:rPr>
                <a:t>Done</a:t>
              </a:r>
              <a:r>
                <a:rPr lang="fr-FR" sz="2400" dirty="0">
                  <a:solidFill>
                    <a:schemeClr val="bg1"/>
                  </a:solidFill>
                </a:rPr>
                <a:t> = En </a:t>
              </a:r>
              <a:r>
                <a:rPr lang="fr-FR" sz="2400" dirty="0"/>
                <a:t>production</a:t>
              </a:r>
            </a:p>
          </p:txBody>
        </p:sp>
        <p:pic>
          <p:nvPicPr>
            <p:cNvPr id="6" name="Graphique 5">
              <a:extLst>
                <a:ext uri="{FF2B5EF4-FFF2-40B4-BE49-F238E27FC236}">
                  <a16:creationId xmlns:a16="http://schemas.microsoft.com/office/drawing/2014/main" id="{E3FF294C-3986-4057-8974-DB7439796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209" y="3892664"/>
              <a:ext cx="1434077" cy="1434077"/>
            </a:xfrm>
            <a:prstGeom prst="rect">
              <a:avLst/>
            </a:prstGeom>
          </p:spPr>
        </p:pic>
      </p:grpSp>
      <p:grpSp>
        <p:nvGrpSpPr>
          <p:cNvPr id="12" name="Groupe 11">
            <a:extLst>
              <a:ext uri="{FF2B5EF4-FFF2-40B4-BE49-F238E27FC236}">
                <a16:creationId xmlns:a16="http://schemas.microsoft.com/office/drawing/2014/main" id="{ADF373DB-995D-4785-BEBD-5147FE00150D}"/>
              </a:ext>
            </a:extLst>
          </p:cNvPr>
          <p:cNvGrpSpPr/>
          <p:nvPr/>
        </p:nvGrpSpPr>
        <p:grpSpPr>
          <a:xfrm>
            <a:off x="3879003" y="2802841"/>
            <a:ext cx="3610368" cy="2626363"/>
            <a:chOff x="3879003" y="3702729"/>
            <a:chExt cx="3610368" cy="2626363"/>
          </a:xfrm>
        </p:grpSpPr>
        <p:sp>
          <p:nvSpPr>
            <p:cNvPr id="22" name="TextBox 21"/>
            <p:cNvSpPr txBox="1"/>
            <p:nvPr/>
          </p:nvSpPr>
          <p:spPr>
            <a:xfrm>
              <a:off x="3879003" y="5480732"/>
              <a:ext cx="3610368" cy="848360"/>
            </a:xfrm>
            <a:prstGeom prst="rect">
              <a:avLst/>
            </a:prstGeom>
            <a:noFill/>
          </p:spPr>
          <p:txBody>
            <a:bodyPr wrap="square" rtlCol="0">
              <a:spAutoFit/>
            </a:bodyPr>
            <a:lstStyle/>
            <a:p>
              <a:pPr algn="ctr"/>
              <a:r>
                <a:rPr lang="fr-FR" sz="2400" dirty="0">
                  <a:solidFill>
                    <a:schemeClr val="bg1"/>
                  </a:solidFill>
                </a:rPr>
                <a:t>La production est une fonctionnalité</a:t>
              </a:r>
            </a:p>
          </p:txBody>
        </p:sp>
        <p:pic>
          <p:nvPicPr>
            <p:cNvPr id="8" name="Graphique 7">
              <a:extLst>
                <a:ext uri="{FF2B5EF4-FFF2-40B4-BE49-F238E27FC236}">
                  <a16:creationId xmlns:a16="http://schemas.microsoft.com/office/drawing/2014/main" id="{82D6E063-588E-463B-977B-A9E6BDECB1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9600" y="3702729"/>
              <a:ext cx="1624012" cy="1624012"/>
            </a:xfrm>
            <a:prstGeom prst="rect">
              <a:avLst/>
            </a:prstGeom>
          </p:spPr>
        </p:pic>
      </p:grpSp>
      <p:grpSp>
        <p:nvGrpSpPr>
          <p:cNvPr id="14" name="Groupe 13">
            <a:extLst>
              <a:ext uri="{FF2B5EF4-FFF2-40B4-BE49-F238E27FC236}">
                <a16:creationId xmlns:a16="http://schemas.microsoft.com/office/drawing/2014/main" id="{9B621EA1-3098-43AF-8F00-C405AE328B6E}"/>
              </a:ext>
            </a:extLst>
          </p:cNvPr>
          <p:cNvGrpSpPr/>
          <p:nvPr/>
        </p:nvGrpSpPr>
        <p:grpSpPr>
          <a:xfrm>
            <a:off x="7810445" y="2844879"/>
            <a:ext cx="4217821" cy="2197630"/>
            <a:chOff x="7810445" y="3747601"/>
            <a:chExt cx="4217821" cy="2197630"/>
          </a:xfrm>
        </p:grpSpPr>
        <p:sp>
          <p:nvSpPr>
            <p:cNvPr id="23" name="TextBox 22"/>
            <p:cNvSpPr txBox="1"/>
            <p:nvPr/>
          </p:nvSpPr>
          <p:spPr>
            <a:xfrm>
              <a:off x="7810445" y="5483566"/>
              <a:ext cx="4217821" cy="461665"/>
            </a:xfrm>
            <a:prstGeom prst="rect">
              <a:avLst/>
            </a:prstGeom>
            <a:noFill/>
          </p:spPr>
          <p:txBody>
            <a:bodyPr wrap="none" rtlCol="0">
              <a:spAutoFit/>
            </a:bodyPr>
            <a:lstStyle/>
            <a:p>
              <a:r>
                <a:rPr lang="fr-FR" sz="2400" dirty="0">
                  <a:solidFill>
                    <a:schemeClr val="bg1"/>
                  </a:solidFill>
                </a:rPr>
                <a:t>Production toujours en tête</a:t>
              </a:r>
            </a:p>
          </p:txBody>
        </p:sp>
        <p:pic>
          <p:nvPicPr>
            <p:cNvPr id="10" name="Graphique 9">
              <a:extLst>
                <a:ext uri="{FF2B5EF4-FFF2-40B4-BE49-F238E27FC236}">
                  <a16:creationId xmlns:a16="http://schemas.microsoft.com/office/drawing/2014/main" id="{C05DAF52-B36D-46F5-AC8F-23E987E550F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00926" y="3747601"/>
              <a:ext cx="1624012" cy="1624012"/>
            </a:xfrm>
            <a:prstGeom prst="rect">
              <a:avLst/>
            </a:prstGeom>
          </p:spPr>
        </p:pic>
      </p:grpSp>
      <p:sp>
        <p:nvSpPr>
          <p:cNvPr id="4" name="ZoneTexte 3">
            <a:extLst>
              <a:ext uri="{FF2B5EF4-FFF2-40B4-BE49-F238E27FC236}">
                <a16:creationId xmlns:a16="http://schemas.microsoft.com/office/drawing/2014/main" id="{0A6E0F2A-167B-44D9-86A6-F1DFF185A67E}"/>
              </a:ext>
            </a:extLst>
          </p:cNvPr>
          <p:cNvSpPr txBox="1"/>
          <p:nvPr/>
        </p:nvSpPr>
        <p:spPr>
          <a:xfrm>
            <a:off x="2063293" y="5631540"/>
            <a:ext cx="3532827" cy="523220"/>
          </a:xfrm>
          <a:prstGeom prst="rect">
            <a:avLst/>
          </a:prstGeom>
          <a:noFill/>
        </p:spPr>
        <p:txBody>
          <a:bodyPr wrap="none" rtlCol="0">
            <a:spAutoFit/>
          </a:bodyPr>
          <a:lstStyle/>
          <a:p>
            <a:r>
              <a:rPr lang="fr-FR" sz="2800" dirty="0"/>
              <a:t>Impacts sur le code</a:t>
            </a:r>
          </a:p>
        </p:txBody>
      </p:sp>
      <p:sp>
        <p:nvSpPr>
          <p:cNvPr id="15" name="ZoneTexte 14">
            <a:extLst>
              <a:ext uri="{FF2B5EF4-FFF2-40B4-BE49-F238E27FC236}">
                <a16:creationId xmlns:a16="http://schemas.microsoft.com/office/drawing/2014/main" id="{7EA0F899-B621-4B38-BE88-5011555E29AA}"/>
              </a:ext>
            </a:extLst>
          </p:cNvPr>
          <p:cNvSpPr txBox="1"/>
          <p:nvPr/>
        </p:nvSpPr>
        <p:spPr>
          <a:xfrm>
            <a:off x="6929417" y="5617026"/>
            <a:ext cx="4324517" cy="523220"/>
          </a:xfrm>
          <a:prstGeom prst="rect">
            <a:avLst/>
          </a:prstGeom>
          <a:noFill/>
        </p:spPr>
        <p:txBody>
          <a:bodyPr wrap="none" rtlCol="0">
            <a:spAutoFit/>
          </a:bodyPr>
          <a:lstStyle/>
          <a:p>
            <a:r>
              <a:rPr lang="fr-FR" sz="2800" dirty="0"/>
              <a:t>Impacts sur le quotidien</a:t>
            </a:r>
          </a:p>
        </p:txBody>
      </p:sp>
      <p:pic>
        <p:nvPicPr>
          <p:cNvPr id="7" name="Graphique 6">
            <a:extLst>
              <a:ext uri="{FF2B5EF4-FFF2-40B4-BE49-F238E27FC236}">
                <a16:creationId xmlns:a16="http://schemas.microsoft.com/office/drawing/2014/main" id="{F5E6146F-63E7-4062-95B0-A616B56847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0323" y="5635375"/>
            <a:ext cx="447675" cy="447675"/>
          </a:xfrm>
          <a:prstGeom prst="rect">
            <a:avLst/>
          </a:prstGeom>
        </p:spPr>
      </p:pic>
      <p:pic>
        <p:nvPicPr>
          <p:cNvPr id="16" name="Graphique 15">
            <a:extLst>
              <a:ext uri="{FF2B5EF4-FFF2-40B4-BE49-F238E27FC236}">
                <a16:creationId xmlns:a16="http://schemas.microsoft.com/office/drawing/2014/main" id="{9405B4C1-83E5-4E61-A9F2-3A90E63676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6969" y="5605795"/>
            <a:ext cx="575727" cy="575727"/>
          </a:xfrm>
          <a:prstGeom prst="rect">
            <a:avLst/>
          </a:prstGeom>
        </p:spPr>
      </p:pic>
      <p:sp>
        <p:nvSpPr>
          <p:cNvPr id="19" name="ZoneTexte 18">
            <a:extLst>
              <a:ext uri="{FF2B5EF4-FFF2-40B4-BE49-F238E27FC236}">
                <a16:creationId xmlns:a16="http://schemas.microsoft.com/office/drawing/2014/main" id="{3887B69B-2AAF-4DC4-BB89-BCBF8AFF66BC}"/>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20" name="Image 19">
            <a:extLst>
              <a:ext uri="{FF2B5EF4-FFF2-40B4-BE49-F238E27FC236}">
                <a16:creationId xmlns:a16="http://schemas.microsoft.com/office/drawing/2014/main" id="{46E011C3-2346-4D23-A7D1-EAB5B58930C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393488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70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P spid="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456" y="178864"/>
            <a:ext cx="8530542" cy="6500272"/>
          </a:xfrm>
          <a:prstGeom prst="rect">
            <a:avLst/>
          </a:prstGeom>
        </p:spPr>
      </p:pic>
      <p:sp>
        <p:nvSpPr>
          <p:cNvPr id="6" name="ZoneTexte 5">
            <a:extLst>
              <a:ext uri="{FF2B5EF4-FFF2-40B4-BE49-F238E27FC236}">
                <a16:creationId xmlns:a16="http://schemas.microsoft.com/office/drawing/2014/main" id="{0A607AE1-FBC8-4DCF-BE71-0A81EE1E20F6}"/>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4" name="Image 3">
            <a:extLst>
              <a:ext uri="{FF2B5EF4-FFF2-40B4-BE49-F238E27FC236}">
                <a16:creationId xmlns:a16="http://schemas.microsoft.com/office/drawing/2014/main" id="{A8B60F52-2F8C-4064-9180-7496EF4533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28049589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814" y="763929"/>
            <a:ext cx="7531260" cy="3293209"/>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"api/user/{id}"</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GetUserById</a:t>
            </a:r>
            <a:r>
              <a:rPr lang="fr-FR" sz="1600" dirty="0">
                <a:solidFill>
                  <a:srgbClr val="D4D4D4">
                    <a:alpha val="30000"/>
                  </a:srgbClr>
                </a:solidFill>
                <a:latin typeface="Consolas" panose="020B0609020204030204" pitchFamily="49" charset="0"/>
              </a:rPr>
              <a:t>(</a:t>
            </a:r>
            <a:r>
              <a:rPr lang="fr-FR" sz="1600" dirty="0" err="1">
                <a:solidFill>
                  <a:srgbClr val="4EC9B0">
                    <a:alpha val="30000"/>
                  </a:srgbClr>
                </a:solidFill>
                <a:latin typeface="Consolas" panose="020B0609020204030204" pitchFamily="49" charset="0"/>
              </a:rPr>
              <a:t>Guid</a:t>
            </a:r>
            <a:r>
              <a:rPr lang="fr-FR" sz="1600" dirty="0">
                <a:solidFill>
                  <a:srgbClr val="D4D4D4">
                    <a:alpha val="30000"/>
                  </a:srgbClr>
                </a:solidFill>
                <a:latin typeface="Consolas" panose="020B0609020204030204" pitchFamily="49" charset="0"/>
              </a:rPr>
              <a:t> id)</a:t>
            </a:r>
          </a:p>
          <a:p>
            <a:r>
              <a:rPr lang="fr-FR" sz="1600" dirty="0">
                <a:solidFill>
                  <a:srgbClr val="D4D4D4">
                    <a:alpha val="30000"/>
                  </a:srgbClr>
                </a:solidFill>
                <a:latin typeface="Consolas" panose="020B0609020204030204" pitchFamily="49" charset="0"/>
              </a:rPr>
              <a:t>{</a:t>
            </a: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Starting</a:t>
            </a:r>
            <a:r>
              <a:rPr lang="fr-FR" sz="1600" dirty="0">
                <a:solidFill>
                  <a:srgbClr val="CE9178"/>
                </a:solidFill>
                <a:latin typeface="Consolas" panose="020B0609020204030204" pitchFamily="49" charset="0"/>
              </a:rPr>
              <a:t> to </a:t>
            </a:r>
            <a:r>
              <a:rPr lang="fr-FR" sz="1600" dirty="0" err="1">
                <a:solidFill>
                  <a:srgbClr val="CE9178"/>
                </a:solidFill>
                <a:latin typeface="Consolas" panose="020B0609020204030204" pitchFamily="49" charset="0"/>
              </a:rPr>
              <a:t>fetch</a:t>
            </a:r>
            <a:r>
              <a:rPr lang="fr-FR" sz="1600" dirty="0">
                <a:solidFill>
                  <a:srgbClr val="CE9178"/>
                </a:solidFill>
                <a:latin typeface="Consolas" panose="020B0609020204030204" pitchFamily="49" charset="0"/>
              </a:rPr>
              <a:t> user ${id} in Controller"</a:t>
            </a:r>
            <a:r>
              <a:rPr lang="fr-FR" sz="1600" dirty="0">
                <a:solidFill>
                  <a:srgbClr val="D4D4D4"/>
                </a:solidFill>
                <a:latin typeface="Consolas" panose="020B0609020204030204" pitchFamily="49" charset="0"/>
              </a:rPr>
              <a:t>);</a:t>
            </a:r>
          </a:p>
          <a:p>
            <a:pPr lvl="1"/>
            <a:br>
              <a:rPr lang="fr-FR" sz="1600" dirty="0">
                <a:solidFill>
                  <a:srgbClr val="D4D4D4">
                    <a:alpha val="50000"/>
                  </a:srgbClr>
                </a:solidFill>
                <a:latin typeface="Consolas" panose="020B0609020204030204" pitchFamily="49" charset="0"/>
              </a:rPr>
            </a:br>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a:t>
            </a:r>
            <a:r>
              <a:rPr lang="fr-FR" sz="1600" dirty="0" err="1">
                <a:solidFill>
                  <a:srgbClr val="D4D4D4">
                    <a:alpha val="30000"/>
                  </a:srgbClr>
                </a:solidFill>
                <a:latin typeface="Consolas" panose="020B0609020204030204" pitchFamily="49" charset="0"/>
              </a:rPr>
              <a:t>userFromDb</a:t>
            </a:r>
            <a:r>
              <a:rPr lang="fr-FR" sz="1600" dirty="0">
                <a:solidFill>
                  <a:srgbClr val="D4D4D4">
                    <a:alpha val="30000"/>
                  </a:srgbClr>
                </a:solidFill>
                <a:latin typeface="Consolas" panose="020B0609020204030204" pitchFamily="49" charset="0"/>
              </a:rPr>
              <a:t> = </a:t>
            </a:r>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GetById</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id</a:t>
            </a:r>
            <a:r>
              <a:rPr lang="fr-FR" sz="1600" dirty="0">
                <a:solidFill>
                  <a:srgbClr val="D4D4D4">
                    <a:alpha val="30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"User </a:t>
            </a:r>
            <a:r>
              <a:rPr lang="fr-FR" sz="1600" dirty="0" err="1">
                <a:solidFill>
                  <a:srgbClr val="CE9178"/>
                </a:solidFill>
                <a:latin typeface="Consolas" panose="020B0609020204030204" pitchFamily="49" charset="0"/>
              </a:rPr>
              <a:t>fetched</a:t>
            </a:r>
            <a:r>
              <a:rPr lang="fr-FR" sz="1600" dirty="0">
                <a:solidFill>
                  <a:srgbClr val="CE9178"/>
                </a:solidFill>
                <a:latin typeface="Consolas" panose="020B0609020204030204" pitchFamily="49" charset="0"/>
              </a:rPr>
              <a:t> and </a:t>
            </a:r>
            <a:r>
              <a:rPr lang="fr-FR" sz="1600" dirty="0" err="1">
                <a:solidFill>
                  <a:srgbClr val="CE9178"/>
                </a:solidFill>
                <a:latin typeface="Consolas" panose="020B0609020204030204" pitchFamily="49" charset="0"/>
              </a:rPr>
              <a:t>returned</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from</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Db</a:t>
            </a:r>
            <a:r>
              <a:rPr lang="fr-FR" sz="1600" dirty="0">
                <a:solidFill>
                  <a:srgbClr val="CE9178"/>
                </a:solidFill>
                <a:latin typeface="Consolas" panose="020B0609020204030204" pitchFamily="49" charset="0"/>
              </a:rPr>
              <a:t>"</a:t>
            </a:r>
            <a:r>
              <a:rPr lang="fr-FR" sz="1600" dirty="0">
                <a:solidFill>
                  <a:srgbClr val="D4D4D4"/>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a:solidFill>
                  <a:srgbClr val="569CD6">
                    <a:alpha val="33000"/>
                  </a:srgbClr>
                </a:solidFill>
                <a:latin typeface="Consolas" panose="020B0609020204030204" pitchFamily="49" charset="0"/>
              </a:rPr>
              <a:t>var</a:t>
            </a:r>
            <a:r>
              <a:rPr lang="fr-FR" sz="1600" dirty="0">
                <a:solidFill>
                  <a:srgbClr val="D4D4D4">
                    <a:alpha val="33000"/>
                  </a:srgbClr>
                </a:solidFill>
                <a:latin typeface="Consolas" panose="020B0609020204030204" pitchFamily="49" charset="0"/>
              </a:rPr>
              <a:t> user = </a:t>
            </a:r>
            <a:r>
              <a:rPr lang="fr-FR" sz="1600" dirty="0" err="1">
                <a:solidFill>
                  <a:srgbClr val="9CDCFE">
                    <a:alpha val="33000"/>
                  </a:srgbClr>
                </a:solidFill>
                <a:latin typeface="Consolas" panose="020B0609020204030204" pitchFamily="49" charset="0"/>
              </a:rPr>
              <a:t>userFromDatabase</a:t>
            </a:r>
            <a:r>
              <a:rPr lang="fr-FR" sz="1600" dirty="0" err="1">
                <a:solidFill>
                  <a:srgbClr val="D4D4D4">
                    <a:alpha val="33000"/>
                  </a:srgbClr>
                </a:solidFill>
                <a:latin typeface="Consolas" panose="020B0609020204030204" pitchFamily="49" charset="0"/>
              </a:rPr>
              <a:t>.</a:t>
            </a:r>
            <a:r>
              <a:rPr lang="fr-FR" sz="1600" dirty="0" err="1">
                <a:solidFill>
                  <a:srgbClr val="DCDCAA">
                    <a:alpha val="33000"/>
                  </a:srgbClr>
                </a:solidFill>
                <a:latin typeface="Consolas" panose="020B0609020204030204" pitchFamily="49" charset="0"/>
              </a:rPr>
              <a:t>ToUser</a:t>
            </a:r>
            <a:r>
              <a:rPr lang="fr-FR" sz="1600" dirty="0">
                <a:solidFill>
                  <a:srgbClr val="D4D4D4">
                    <a:alpha val="33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sp>
        <p:nvSpPr>
          <p:cNvPr id="5" name="TextBox 4"/>
          <p:cNvSpPr txBox="1"/>
          <p:nvPr/>
        </p:nvSpPr>
        <p:spPr>
          <a:xfrm>
            <a:off x="8032022" y="763929"/>
            <a:ext cx="2793714" cy="646331"/>
          </a:xfrm>
          <a:prstGeom prst="rect">
            <a:avLst/>
          </a:prstGeom>
          <a:noFill/>
        </p:spPr>
        <p:txBody>
          <a:bodyPr wrap="none" rtlCol="0">
            <a:spAutoFit/>
          </a:bodyPr>
          <a:lstStyle/>
          <a:p>
            <a:r>
              <a:rPr lang="fr-FR" sz="3600" dirty="0" err="1"/>
              <a:t>Debug</a:t>
            </a:r>
            <a:r>
              <a:rPr lang="fr-FR" sz="3600" dirty="0"/>
              <a:t> Logs</a:t>
            </a:r>
          </a:p>
        </p:txBody>
      </p:sp>
      <p:sp>
        <p:nvSpPr>
          <p:cNvPr id="3" name="ZoneTexte 2">
            <a:extLst>
              <a:ext uri="{FF2B5EF4-FFF2-40B4-BE49-F238E27FC236}">
                <a16:creationId xmlns:a16="http://schemas.microsoft.com/office/drawing/2014/main" id="{02C5277C-FF3D-40A8-855D-A0D3FABC8F1C}"/>
              </a:ext>
            </a:extLst>
          </p:cNvPr>
          <p:cNvSpPr txBox="1"/>
          <p:nvPr/>
        </p:nvSpPr>
        <p:spPr>
          <a:xfrm>
            <a:off x="8048557" y="1456177"/>
            <a:ext cx="3896516" cy="1685077"/>
          </a:xfrm>
          <a:prstGeom prst="rect">
            <a:avLst/>
          </a:prstGeom>
          <a:noFill/>
        </p:spPr>
        <p:txBody>
          <a:bodyPr wrap="none" rtlCol="0">
            <a:spAutoFit/>
          </a:bodyPr>
          <a:lstStyle/>
          <a:p>
            <a:pPr>
              <a:lnSpc>
                <a:spcPct val="200000"/>
              </a:lnSpc>
            </a:pPr>
            <a:r>
              <a:rPr lang="fr-FR" dirty="0"/>
              <a:t>Pas de format, juste du texte</a:t>
            </a:r>
          </a:p>
          <a:p>
            <a:pPr>
              <a:lnSpc>
                <a:spcPct val="200000"/>
              </a:lnSpc>
            </a:pPr>
            <a:r>
              <a:rPr lang="fr-FR" dirty="0"/>
              <a:t>Trop peu de contexte</a:t>
            </a:r>
          </a:p>
          <a:p>
            <a:pPr>
              <a:lnSpc>
                <a:spcPct val="200000"/>
              </a:lnSpc>
            </a:pPr>
            <a:r>
              <a:rPr lang="fr-FR" dirty="0"/>
              <a:t>Inutile (ou presque) en production</a:t>
            </a:r>
          </a:p>
        </p:txBody>
      </p:sp>
      <p:sp>
        <p:nvSpPr>
          <p:cNvPr id="8" name="ZoneTexte 7">
            <a:extLst>
              <a:ext uri="{FF2B5EF4-FFF2-40B4-BE49-F238E27FC236}">
                <a16:creationId xmlns:a16="http://schemas.microsoft.com/office/drawing/2014/main" id="{17C7C1EF-8AB7-459C-810F-02A4885A090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6" name="Image 5">
            <a:extLst>
              <a:ext uri="{FF2B5EF4-FFF2-40B4-BE49-F238E27FC236}">
                <a16:creationId xmlns:a16="http://schemas.microsoft.com/office/drawing/2014/main" id="{74E5B0F2-7E90-4286-B44F-FC6D80CE19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304076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07570" y="763929"/>
            <a:ext cx="3582134" cy="646331"/>
          </a:xfrm>
          <a:prstGeom prst="rect">
            <a:avLst/>
          </a:prstGeom>
          <a:noFill/>
        </p:spPr>
        <p:txBody>
          <a:bodyPr wrap="none" rtlCol="0">
            <a:spAutoFit/>
          </a:bodyPr>
          <a:lstStyle/>
          <a:p>
            <a:r>
              <a:rPr lang="fr-FR" sz="3600" dirty="0" err="1"/>
              <a:t>Correlated</a:t>
            </a:r>
            <a:r>
              <a:rPr lang="fr-FR" sz="3600" dirty="0"/>
              <a:t> logs</a:t>
            </a:r>
          </a:p>
        </p:txBody>
      </p:sp>
      <p:sp>
        <p:nvSpPr>
          <p:cNvPr id="9" name="TextBox 8"/>
          <p:cNvSpPr txBox="1"/>
          <p:nvPr/>
        </p:nvSpPr>
        <p:spPr>
          <a:xfrm>
            <a:off x="8107570" y="1502593"/>
            <a:ext cx="3451788" cy="2308324"/>
          </a:xfrm>
          <a:prstGeom prst="rect">
            <a:avLst/>
          </a:prstGeom>
          <a:noFill/>
        </p:spPr>
        <p:txBody>
          <a:bodyPr wrap="square" rtlCol="0">
            <a:spAutoFit/>
          </a:bodyPr>
          <a:lstStyle/>
          <a:p>
            <a:r>
              <a:rPr lang="fr-FR" dirty="0"/>
              <a:t>Suivre l’utilisateur devient possible,</a:t>
            </a:r>
          </a:p>
          <a:p>
            <a:endParaRPr lang="fr-FR" dirty="0"/>
          </a:p>
          <a:p>
            <a:r>
              <a:rPr lang="fr-FR" dirty="0"/>
              <a:t>L’identifiant de corrélation n’est pas toujours évident,</a:t>
            </a:r>
          </a:p>
          <a:p>
            <a:endParaRPr lang="fr-FR" dirty="0"/>
          </a:p>
          <a:p>
            <a:r>
              <a:rPr lang="fr-FR" dirty="0"/>
              <a:t>C’est toujours du texte …</a:t>
            </a:r>
          </a:p>
          <a:p>
            <a:endParaRPr lang="fr-FR" dirty="0"/>
          </a:p>
        </p:txBody>
      </p:sp>
      <p:sp>
        <p:nvSpPr>
          <p:cNvPr id="8" name="Rectangle 7">
            <a:extLst>
              <a:ext uri="{FF2B5EF4-FFF2-40B4-BE49-F238E27FC236}">
                <a16:creationId xmlns:a16="http://schemas.microsoft.com/office/drawing/2014/main" id="{B47461A7-E6B0-4FA6-999E-09B7CC4CD5D5}"/>
              </a:ext>
            </a:extLst>
          </p:cNvPr>
          <p:cNvSpPr/>
          <p:nvPr/>
        </p:nvSpPr>
        <p:spPr>
          <a:xfrm>
            <a:off x="376857" y="763929"/>
            <a:ext cx="7531260" cy="3293209"/>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"api/user/{id}"</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GetUserById</a:t>
            </a:r>
            <a:r>
              <a:rPr lang="fr-FR" sz="1600" dirty="0">
                <a:solidFill>
                  <a:srgbClr val="D4D4D4">
                    <a:alpha val="30000"/>
                  </a:srgbClr>
                </a:solidFill>
                <a:latin typeface="Consolas" panose="020B0609020204030204" pitchFamily="49" charset="0"/>
              </a:rPr>
              <a:t>(</a:t>
            </a:r>
            <a:r>
              <a:rPr lang="fr-FR" sz="1600" dirty="0" err="1">
                <a:solidFill>
                  <a:srgbClr val="4EC9B0">
                    <a:alpha val="30000"/>
                  </a:srgbClr>
                </a:solidFill>
                <a:latin typeface="Consolas" panose="020B0609020204030204" pitchFamily="49" charset="0"/>
              </a:rPr>
              <a:t>Guid</a:t>
            </a:r>
            <a:r>
              <a:rPr lang="fr-FR" sz="1600" dirty="0">
                <a:solidFill>
                  <a:srgbClr val="D4D4D4">
                    <a:alpha val="30000"/>
                  </a:srgbClr>
                </a:solidFill>
                <a:latin typeface="Consolas" panose="020B0609020204030204" pitchFamily="49" charset="0"/>
              </a:rPr>
              <a:t> id)</a:t>
            </a:r>
          </a:p>
          <a:p>
            <a:r>
              <a:rPr lang="fr-FR" sz="1600" dirty="0">
                <a:solidFill>
                  <a:srgbClr val="D4D4D4">
                    <a:alpha val="30000"/>
                  </a:srgbClr>
                </a:solidFill>
                <a:latin typeface="Consolas" panose="020B0609020204030204" pitchFamily="49" charset="0"/>
              </a:rPr>
              <a:t>{</a:t>
            </a: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UserId</a:t>
            </a:r>
            <a:r>
              <a:rPr lang="fr-FR" sz="1600" dirty="0">
                <a:solidFill>
                  <a:srgbClr val="CE9178"/>
                </a:solidFill>
                <a:latin typeface="Consolas" panose="020B0609020204030204" pitchFamily="49" charset="0"/>
              </a:rPr>
              <a:t>=${id}] </a:t>
            </a:r>
            <a:r>
              <a:rPr lang="fr-FR" sz="1600" dirty="0" err="1">
                <a:solidFill>
                  <a:srgbClr val="CE9178"/>
                </a:solidFill>
                <a:latin typeface="Consolas" panose="020B0609020204030204" pitchFamily="49" charset="0"/>
              </a:rPr>
              <a:t>fetch</a:t>
            </a:r>
            <a:r>
              <a:rPr lang="fr-FR" sz="1600" dirty="0">
                <a:solidFill>
                  <a:srgbClr val="CE9178"/>
                </a:solidFill>
                <a:latin typeface="Consolas" panose="020B0609020204030204" pitchFamily="49" charset="0"/>
              </a:rPr>
              <a:t> user in Controller"</a:t>
            </a:r>
            <a:r>
              <a:rPr lang="fr-FR" sz="1600" dirty="0">
                <a:solidFill>
                  <a:srgbClr val="D4D4D4"/>
                </a:solidFill>
                <a:latin typeface="Consolas" panose="020B0609020204030204" pitchFamily="49" charset="0"/>
              </a:rPr>
              <a:t>);</a:t>
            </a:r>
          </a:p>
          <a:p>
            <a:pPr lvl="1"/>
            <a:br>
              <a:rPr lang="fr-FR" sz="1600" dirty="0">
                <a:solidFill>
                  <a:srgbClr val="D4D4D4">
                    <a:alpha val="50000"/>
                  </a:srgbClr>
                </a:solidFill>
                <a:latin typeface="Consolas" panose="020B0609020204030204" pitchFamily="49" charset="0"/>
              </a:rPr>
            </a:br>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a:t>
            </a:r>
            <a:r>
              <a:rPr lang="fr-FR" sz="1600" dirty="0" err="1">
                <a:solidFill>
                  <a:srgbClr val="D4D4D4">
                    <a:alpha val="30000"/>
                  </a:srgbClr>
                </a:solidFill>
                <a:latin typeface="Consolas" panose="020B0609020204030204" pitchFamily="49" charset="0"/>
              </a:rPr>
              <a:t>userFromDb</a:t>
            </a:r>
            <a:r>
              <a:rPr lang="fr-FR" sz="1600" dirty="0">
                <a:solidFill>
                  <a:srgbClr val="D4D4D4">
                    <a:alpha val="30000"/>
                  </a:srgbClr>
                </a:solidFill>
                <a:latin typeface="Consolas" panose="020B0609020204030204" pitchFamily="49" charset="0"/>
              </a:rPr>
              <a:t> = </a:t>
            </a:r>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GetById</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id</a:t>
            </a:r>
            <a:r>
              <a:rPr lang="fr-FR" sz="1600" dirty="0">
                <a:solidFill>
                  <a:srgbClr val="D4D4D4">
                    <a:alpha val="30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UserId</a:t>
            </a:r>
            <a:r>
              <a:rPr lang="fr-FR" sz="1600" dirty="0">
                <a:solidFill>
                  <a:srgbClr val="CE9178"/>
                </a:solidFill>
                <a:latin typeface="Consolas" panose="020B0609020204030204" pitchFamily="49" charset="0"/>
              </a:rPr>
              <a:t>=${id}] User </a:t>
            </a:r>
            <a:r>
              <a:rPr lang="fr-FR" sz="1600" dirty="0" err="1">
                <a:solidFill>
                  <a:srgbClr val="CE9178"/>
                </a:solidFill>
                <a:latin typeface="Consolas" panose="020B0609020204030204" pitchFamily="49" charset="0"/>
              </a:rPr>
              <a:t>returned</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from</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Db</a:t>
            </a:r>
            <a:r>
              <a:rPr lang="fr-FR" sz="1600" dirty="0">
                <a:solidFill>
                  <a:srgbClr val="CE9178"/>
                </a:solidFill>
                <a:latin typeface="Consolas" panose="020B0609020204030204" pitchFamily="49" charset="0"/>
              </a:rPr>
              <a:t>"</a:t>
            </a:r>
            <a:r>
              <a:rPr lang="fr-FR" sz="1600" dirty="0">
                <a:solidFill>
                  <a:srgbClr val="D4D4D4"/>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user = </a:t>
            </a:r>
            <a:r>
              <a:rPr lang="fr-FR" sz="1600" dirty="0" err="1">
                <a:solidFill>
                  <a:srgbClr val="9CDCFE">
                    <a:alpha val="30000"/>
                  </a:srgbClr>
                </a:solidFill>
                <a:latin typeface="Consolas" panose="020B0609020204030204" pitchFamily="49" charset="0"/>
              </a:rPr>
              <a:t>userFromDatabase</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ToUser</a:t>
            </a:r>
            <a:r>
              <a:rPr lang="fr-FR" sz="1600" dirty="0">
                <a:solidFill>
                  <a:srgbClr val="D4D4D4">
                    <a:alpha val="30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sp>
        <p:nvSpPr>
          <p:cNvPr id="14" name="ZoneTexte 13">
            <a:extLst>
              <a:ext uri="{FF2B5EF4-FFF2-40B4-BE49-F238E27FC236}">
                <a16:creationId xmlns:a16="http://schemas.microsoft.com/office/drawing/2014/main" id="{EABAB69F-0ADF-465D-98C3-CC733525F18C}"/>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6" name="Image 5">
            <a:extLst>
              <a:ext uri="{FF2B5EF4-FFF2-40B4-BE49-F238E27FC236}">
                <a16:creationId xmlns:a16="http://schemas.microsoft.com/office/drawing/2014/main" id="{D5768501-AB0A-4C7C-80FA-425C27AB9C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371067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219715" y="170021"/>
            <a:ext cx="7293407" cy="523220"/>
          </a:xfrm>
          <a:prstGeom prst="rect">
            <a:avLst/>
          </a:prstGeom>
          <a:noFill/>
        </p:spPr>
        <p:txBody>
          <a:bodyPr wrap="none" rtlCol="0">
            <a:spAutoFit/>
          </a:bodyPr>
          <a:lstStyle/>
          <a:p>
            <a:r>
              <a:rPr lang="fr-FR" sz="2800" b="1" dirty="0" err="1"/>
              <a:t>SG|Markets</a:t>
            </a:r>
            <a:r>
              <a:rPr lang="fr-FR" sz="2800" b="1" dirty="0"/>
              <a:t> </a:t>
            </a:r>
            <a:r>
              <a:rPr lang="fr-FR" sz="2000" b="1" dirty="0"/>
              <a:t>- </a:t>
            </a:r>
            <a:r>
              <a:rPr lang="en-US" sz="2000" b="1" dirty="0" err="1"/>
              <a:t>Societe</a:t>
            </a:r>
            <a:r>
              <a:rPr lang="en-US" sz="2000" b="1" dirty="0"/>
              <a:t> </a:t>
            </a:r>
            <a:r>
              <a:rPr lang="en-US" sz="2000" b="1" dirty="0" err="1"/>
              <a:t>Generale's</a:t>
            </a:r>
            <a:r>
              <a:rPr lang="en-US" sz="2000" b="1" dirty="0"/>
              <a:t> marketplace of </a:t>
            </a:r>
            <a:r>
              <a:rPr lang="en-US" sz="2000" b="1" dirty="0" err="1"/>
              <a:t>BtoB</a:t>
            </a:r>
            <a:r>
              <a:rPr lang="en-US" sz="2000" b="1" dirty="0"/>
              <a:t> services</a:t>
            </a:r>
          </a:p>
        </p:txBody>
      </p:sp>
      <p:sp>
        <p:nvSpPr>
          <p:cNvPr id="9" name="ZoneTexte 8">
            <a:extLst>
              <a:ext uri="{FF2B5EF4-FFF2-40B4-BE49-F238E27FC236}">
                <a16:creationId xmlns:a16="http://schemas.microsoft.com/office/drawing/2014/main" id="{2BEBCDF7-C807-4490-B352-BC1A3A55ECC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7" name="Image 6">
            <a:extLst>
              <a:ext uri="{FF2B5EF4-FFF2-40B4-BE49-F238E27FC236}">
                <a16:creationId xmlns:a16="http://schemas.microsoft.com/office/drawing/2014/main" id="{2F9CA677-C88A-46A1-B90A-0002186A6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761" y="840707"/>
            <a:ext cx="8644478" cy="5585662"/>
          </a:xfrm>
          <a:prstGeom prst="rect">
            <a:avLst/>
          </a:prstGeom>
        </p:spPr>
      </p:pic>
      <p:pic>
        <p:nvPicPr>
          <p:cNvPr id="5" name="Image 4">
            <a:extLst>
              <a:ext uri="{FF2B5EF4-FFF2-40B4-BE49-F238E27FC236}">
                <a16:creationId xmlns:a16="http://schemas.microsoft.com/office/drawing/2014/main" id="{42ED732E-1D61-4B25-937D-2ED48FE1F9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514214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93056" y="305510"/>
            <a:ext cx="3622658" cy="646331"/>
          </a:xfrm>
          <a:prstGeom prst="rect">
            <a:avLst/>
          </a:prstGeom>
          <a:noFill/>
        </p:spPr>
        <p:txBody>
          <a:bodyPr wrap="none" rtlCol="0">
            <a:spAutoFit/>
          </a:bodyPr>
          <a:lstStyle/>
          <a:p>
            <a:r>
              <a:rPr lang="fr-FR" sz="3600" dirty="0" err="1"/>
              <a:t>Structured</a:t>
            </a:r>
            <a:r>
              <a:rPr lang="fr-FR" sz="3600" dirty="0"/>
              <a:t> logs</a:t>
            </a:r>
          </a:p>
        </p:txBody>
      </p:sp>
      <p:sp>
        <p:nvSpPr>
          <p:cNvPr id="9" name="TextBox 8"/>
          <p:cNvSpPr txBox="1"/>
          <p:nvPr/>
        </p:nvSpPr>
        <p:spPr>
          <a:xfrm>
            <a:off x="8093056" y="1005355"/>
            <a:ext cx="3451788" cy="1754326"/>
          </a:xfrm>
          <a:prstGeom prst="rect">
            <a:avLst/>
          </a:prstGeom>
          <a:noFill/>
        </p:spPr>
        <p:txBody>
          <a:bodyPr wrap="square" rtlCol="0">
            <a:spAutoFit/>
          </a:bodyPr>
          <a:lstStyle/>
          <a:p>
            <a:r>
              <a:rPr lang="fr-FR" dirty="0"/>
              <a:t>Combiné avec un identifiant de corrélation, on peut investiguer sereinement</a:t>
            </a:r>
          </a:p>
          <a:p>
            <a:endParaRPr lang="fr-FR" dirty="0"/>
          </a:p>
          <a:p>
            <a:r>
              <a:rPr lang="fr-FR" dirty="0"/>
              <a:t>Les logs sont des objets que l’on peut requêter.</a:t>
            </a:r>
          </a:p>
        </p:txBody>
      </p:sp>
      <p:sp>
        <p:nvSpPr>
          <p:cNvPr id="7" name="Rectangle 6">
            <a:extLst>
              <a:ext uri="{FF2B5EF4-FFF2-40B4-BE49-F238E27FC236}">
                <a16:creationId xmlns:a16="http://schemas.microsoft.com/office/drawing/2014/main" id="{68FADC93-F7A8-4A2A-9C90-8F281D72CC3E}"/>
              </a:ext>
            </a:extLst>
          </p:cNvPr>
          <p:cNvSpPr/>
          <p:nvPr/>
        </p:nvSpPr>
        <p:spPr>
          <a:xfrm>
            <a:off x="318801" y="305510"/>
            <a:ext cx="7531260" cy="2800767"/>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"api/user/{id}"</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GetUserById</a:t>
            </a:r>
            <a:r>
              <a:rPr lang="fr-FR" sz="1600" dirty="0">
                <a:solidFill>
                  <a:srgbClr val="D4D4D4">
                    <a:alpha val="30000"/>
                  </a:srgbClr>
                </a:solidFill>
                <a:latin typeface="Consolas" panose="020B0609020204030204" pitchFamily="49" charset="0"/>
              </a:rPr>
              <a:t>(</a:t>
            </a:r>
            <a:r>
              <a:rPr lang="fr-FR" sz="1600" dirty="0" err="1">
                <a:solidFill>
                  <a:srgbClr val="4EC9B0">
                    <a:alpha val="30000"/>
                  </a:srgbClr>
                </a:solidFill>
                <a:latin typeface="Consolas" panose="020B0609020204030204" pitchFamily="49" charset="0"/>
              </a:rPr>
              <a:t>Guid</a:t>
            </a:r>
            <a:r>
              <a:rPr lang="fr-FR" sz="1600" dirty="0">
                <a:solidFill>
                  <a:srgbClr val="D4D4D4">
                    <a:alpha val="30000"/>
                  </a:srgbClr>
                </a:solidFill>
                <a:latin typeface="Consolas" panose="020B0609020204030204" pitchFamily="49" charset="0"/>
              </a:rPr>
              <a:t> id)</a:t>
            </a:r>
          </a:p>
          <a:p>
            <a:r>
              <a:rPr lang="fr-FR" sz="1600" dirty="0">
                <a:solidFill>
                  <a:srgbClr val="D4D4D4">
                    <a:alpha val="30000"/>
                  </a:srgbClr>
                </a:solidFill>
                <a:latin typeface="Consolas" panose="020B0609020204030204" pitchFamily="49" charset="0"/>
              </a:rPr>
              <a:t>{</a:t>
            </a:r>
          </a:p>
          <a:p>
            <a:pPr lvl="1"/>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a:t>
            </a:r>
            <a:r>
              <a:rPr lang="fr-FR" sz="1600" dirty="0" err="1">
                <a:solidFill>
                  <a:srgbClr val="D4D4D4">
                    <a:alpha val="30000"/>
                  </a:srgbClr>
                </a:solidFill>
                <a:latin typeface="Consolas" panose="020B0609020204030204" pitchFamily="49" charset="0"/>
              </a:rPr>
              <a:t>userFromDb</a:t>
            </a:r>
            <a:r>
              <a:rPr lang="fr-FR" sz="1600" dirty="0">
                <a:solidFill>
                  <a:srgbClr val="D4D4D4">
                    <a:alpha val="30000"/>
                  </a:srgbClr>
                </a:solidFill>
                <a:latin typeface="Consolas" panose="020B0609020204030204" pitchFamily="49" charset="0"/>
              </a:rPr>
              <a:t> = </a:t>
            </a:r>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GetById</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id</a:t>
            </a:r>
            <a:r>
              <a:rPr lang="fr-FR" sz="1600" dirty="0">
                <a:solidFill>
                  <a:srgbClr val="D4D4D4">
                    <a:alpha val="30000"/>
                  </a:srgbClr>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user = </a:t>
            </a:r>
            <a:r>
              <a:rPr lang="fr-FR" sz="1600" dirty="0" err="1">
                <a:solidFill>
                  <a:srgbClr val="9CDCFE">
                    <a:alpha val="30000"/>
                  </a:srgbClr>
                </a:solidFill>
                <a:latin typeface="Consolas" panose="020B0609020204030204" pitchFamily="49" charset="0"/>
              </a:rPr>
              <a:t>userFromDatabase</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ToUser</a:t>
            </a:r>
            <a:r>
              <a:rPr lang="fr-FR" sz="1600" dirty="0">
                <a:solidFill>
                  <a:srgbClr val="D4D4D4">
                    <a:alpha val="30000"/>
                  </a:srgbClr>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err="1">
                <a:solidFill>
                  <a:srgbClr val="D4D4D4"/>
                </a:solidFill>
                <a:latin typeface="Consolas" panose="020B0609020204030204" pitchFamily="49" charset="0"/>
              </a:rPr>
              <a:t>userFromDb</a:t>
            </a:r>
            <a:r>
              <a:rPr lang="fr-FR" sz="1600" dirty="0">
                <a:solidFill>
                  <a:srgbClr val="D4D4D4"/>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pic>
        <p:nvPicPr>
          <p:cNvPr id="1030" name="Picture 6" descr="https://png2.kisspng.com/sh/7399e152c0fbc2ecadb2277348bd9d2f/L0KzQYm3VsMxN6F8iZH0aYP2gLBuTftqapJzeZ9ubHH2hLrqkBViepRtRd54Z4P3ccTvTfxwb5CyfNN9YT35ecT8gfxqgpJ5Rdd1YYP3ebS0VfI0P2VoTKo9NHO8Roq1VcUzQGM8T6M6NUOzQ4a3VsY1Omk2UJD5bne=/kisspng-kibana-elasticsearch-logstash-logo-data-visualizat-elastic-5b374c4844c969.5528277115303506642818.png">
            <a:extLst>
              <a:ext uri="{FF2B5EF4-FFF2-40B4-BE49-F238E27FC236}">
                <a16:creationId xmlns:a16="http://schemas.microsoft.com/office/drawing/2014/main" id="{C83D8B97-33C1-4D77-955C-489E87C0CA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230" y="4444237"/>
            <a:ext cx="2249054" cy="10285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ng2.kisspng.com/sh/70c8ec119d108be8a05469096a137ddf/L0KzQYm3WMI1N6l4fZH0aYP2gLBuTfxwb5Cyfd5qc4Tsc8TsggJkcF57fdV9b4Kwd8PokPhqa6QyhNHwc4Tkg7m0hv9vfF46eqo5NHS3QLPoWMVlPl87Sag8M0a0QYK8U8UyO2Y1TKICNkSxgLBu/kisspng-logo-elasticsearch-vector-graphics-logstash-font-5b804d40ba85d6.616336111535135040764.png">
            <a:extLst>
              <a:ext uri="{FF2B5EF4-FFF2-40B4-BE49-F238E27FC236}">
                <a16:creationId xmlns:a16="http://schemas.microsoft.com/office/drawing/2014/main" id="{FAD13078-F178-427B-86D2-E3F769DC50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1518" y="3751724"/>
            <a:ext cx="1915886" cy="6925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kibana structured log&quot;">
            <a:extLst>
              <a:ext uri="{FF2B5EF4-FFF2-40B4-BE49-F238E27FC236}">
                <a16:creationId xmlns:a16="http://schemas.microsoft.com/office/drawing/2014/main" id="{DB4CACE6-8AFA-4C8D-BE7D-EE6C5F6E9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6601" y="3264262"/>
            <a:ext cx="6034505" cy="30444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C1B57282-E196-43EB-8A6E-14E88FB709DC}"/>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8983482C-92FA-4F6D-BC43-F7B79DC81A4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341281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nodeType="withEffect">
                                  <p:stCondLst>
                                    <p:cond delay="0"/>
                                  </p:stCondLst>
                                  <p:childTnLst>
                                    <p:set>
                                      <p:cBhvr>
                                        <p:cTn id="17" dur="1" fill="hold">
                                          <p:stCondLst>
                                            <p:cond delay="0"/>
                                          </p:stCondLst>
                                        </p:cTn>
                                        <p:tgtEl>
                                          <p:spTgt spid="1034"/>
                                        </p:tgtEl>
                                        <p:attrNameLst>
                                          <p:attrName>style.visibility</p:attrName>
                                        </p:attrNameLst>
                                      </p:cBhvr>
                                      <p:to>
                                        <p:strVal val="visible"/>
                                      </p:to>
                                    </p:set>
                                    <p:animEffect transition="in" filter="fade">
                                      <p:cBhvr>
                                        <p:cTn id="18"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8107570" y="763929"/>
            <a:ext cx="3161250" cy="646331"/>
          </a:xfrm>
          <a:prstGeom prst="rect">
            <a:avLst/>
          </a:prstGeom>
          <a:noFill/>
        </p:spPr>
        <p:txBody>
          <a:bodyPr wrap="none" rtlCol="0">
            <a:spAutoFit/>
          </a:bodyPr>
          <a:lstStyle/>
          <a:p>
            <a:r>
              <a:rPr lang="fr-FR" sz="3600" dirty="0"/>
              <a:t>Business logs</a:t>
            </a:r>
          </a:p>
        </p:txBody>
      </p:sp>
      <p:sp>
        <p:nvSpPr>
          <p:cNvPr id="9" name="TextBox 8"/>
          <p:cNvSpPr txBox="1"/>
          <p:nvPr/>
        </p:nvSpPr>
        <p:spPr>
          <a:xfrm>
            <a:off x="8107570" y="1410260"/>
            <a:ext cx="3451788" cy="2031325"/>
          </a:xfrm>
          <a:prstGeom prst="rect">
            <a:avLst/>
          </a:prstGeom>
          <a:noFill/>
        </p:spPr>
        <p:txBody>
          <a:bodyPr wrap="square" rtlCol="0">
            <a:spAutoFit/>
          </a:bodyPr>
          <a:lstStyle/>
          <a:p>
            <a:r>
              <a:rPr lang="fr-FR" dirty="0"/>
              <a:t>Les logs structurés vont vous permettre de générer des reports métier</a:t>
            </a:r>
          </a:p>
          <a:p>
            <a:endParaRPr lang="fr-FR" dirty="0"/>
          </a:p>
          <a:p>
            <a:r>
              <a:rPr lang="fr-FR" dirty="0"/>
              <a:t>Des logs dédiés peuvent être ajoutés pour de l’audit, des reports</a:t>
            </a:r>
          </a:p>
        </p:txBody>
      </p:sp>
      <p:sp>
        <p:nvSpPr>
          <p:cNvPr id="11" name="ZoneTexte 10">
            <a:extLst>
              <a:ext uri="{FF2B5EF4-FFF2-40B4-BE49-F238E27FC236}">
                <a16:creationId xmlns:a16="http://schemas.microsoft.com/office/drawing/2014/main" id="{E3D27648-B6AB-485E-B406-DFCE10BD410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12" name="Rectangle 11">
            <a:extLst>
              <a:ext uri="{FF2B5EF4-FFF2-40B4-BE49-F238E27FC236}">
                <a16:creationId xmlns:a16="http://schemas.microsoft.com/office/drawing/2014/main" id="{E37B7E81-1321-409F-BBEE-18BAA296A766}"/>
              </a:ext>
            </a:extLst>
          </p:cNvPr>
          <p:cNvSpPr/>
          <p:nvPr/>
        </p:nvSpPr>
        <p:spPr>
          <a:xfrm>
            <a:off x="318801" y="902427"/>
            <a:ext cx="7531260" cy="2308324"/>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a:t>
            </a:r>
            <a:r>
              <a:rPr lang="fr-FR" sz="1600" dirty="0" err="1">
                <a:solidFill>
                  <a:srgbClr val="CE9178">
                    <a:alpha val="30000"/>
                  </a:srgbClr>
                </a:solidFill>
                <a:latin typeface="Consolas" panose="020B0609020204030204" pitchFamily="49" charset="0"/>
              </a:rPr>
              <a:t>create</a:t>
            </a:r>
            <a:r>
              <a:rPr lang="fr-FR" sz="1600" dirty="0">
                <a:solidFill>
                  <a:srgbClr val="CE9178">
                    <a:alpha val="30000"/>
                  </a:srgbClr>
                </a:solidFill>
                <a:latin typeface="Consolas" panose="020B0609020204030204" pitchFamily="49" charset="0"/>
              </a:rPr>
              <a:t>"</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CreateUser</a:t>
            </a:r>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 user)</a:t>
            </a:r>
          </a:p>
          <a:p>
            <a:r>
              <a:rPr lang="fr-FR" sz="1600" dirty="0">
                <a:solidFill>
                  <a:srgbClr val="D4D4D4">
                    <a:alpha val="30000"/>
                  </a:srgbClr>
                </a:solidFill>
                <a:latin typeface="Consolas" panose="020B0609020204030204" pitchFamily="49" charset="0"/>
              </a:rPr>
              <a:t>{</a:t>
            </a:r>
          </a:p>
          <a:p>
            <a:pPr lvl="1"/>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Create</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err="1">
                <a:solidFill>
                  <a:srgbClr val="D4D4D4"/>
                </a:solidFill>
                <a:latin typeface="Consolas" panose="020B0609020204030204" pitchFamily="49" charset="0"/>
              </a:rPr>
              <a:t>user.ToAudit</a:t>
            </a:r>
            <a:r>
              <a:rPr lang="fr-FR" sz="1600" dirty="0">
                <a:solidFill>
                  <a:srgbClr val="D4D4D4"/>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pic>
        <p:nvPicPr>
          <p:cNvPr id="3" name="Image 2">
            <a:extLst>
              <a:ext uri="{FF2B5EF4-FFF2-40B4-BE49-F238E27FC236}">
                <a16:creationId xmlns:a16="http://schemas.microsoft.com/office/drawing/2014/main" id="{21937FD1-57C2-4730-B006-C78DEC6854DC}"/>
              </a:ext>
            </a:extLst>
          </p:cNvPr>
          <p:cNvPicPr>
            <a:picLocks noChangeAspect="1"/>
          </p:cNvPicPr>
          <p:nvPr/>
        </p:nvPicPr>
        <p:blipFill>
          <a:blip r:embed="rId3"/>
          <a:stretch>
            <a:fillRect/>
          </a:stretch>
        </p:blipFill>
        <p:spPr>
          <a:xfrm>
            <a:off x="5751546" y="3215621"/>
            <a:ext cx="688908" cy="426757"/>
          </a:xfrm>
          <a:prstGeom prst="rect">
            <a:avLst/>
          </a:prstGeom>
        </p:spPr>
      </p:pic>
    </p:spTree>
    <p:extLst>
      <p:ext uri="{BB962C8B-B14F-4D97-AF65-F5344CB8AC3E}">
        <p14:creationId xmlns:p14="http://schemas.microsoft.com/office/powerpoint/2010/main" val="350888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5374" y="2941970"/>
            <a:ext cx="1538498" cy="2135200"/>
          </a:xfrm>
          <a:prstGeom prst="rect">
            <a:avLst/>
          </a:prstGeom>
          <a:noFill/>
        </p:spPr>
        <p:txBody>
          <a:bodyPr wrap="none" rtlCol="0">
            <a:spAutoFit/>
          </a:bodyPr>
          <a:lstStyle/>
          <a:p>
            <a:pPr>
              <a:lnSpc>
                <a:spcPct val="150000"/>
              </a:lnSpc>
            </a:pPr>
            <a:r>
              <a:rPr lang="fr-FR" dirty="0"/>
              <a:t>Middleware</a:t>
            </a:r>
          </a:p>
          <a:p>
            <a:pPr>
              <a:lnSpc>
                <a:spcPct val="150000"/>
              </a:lnSpc>
            </a:pPr>
            <a:r>
              <a:rPr lang="fr-FR" dirty="0" err="1"/>
              <a:t>Backend</a:t>
            </a:r>
            <a:endParaRPr lang="fr-FR" dirty="0"/>
          </a:p>
          <a:p>
            <a:pPr>
              <a:lnSpc>
                <a:spcPct val="150000"/>
              </a:lnSpc>
            </a:pPr>
            <a:r>
              <a:rPr lang="fr-FR" dirty="0" err="1"/>
              <a:t>External</a:t>
            </a:r>
            <a:r>
              <a:rPr lang="fr-FR" dirty="0"/>
              <a:t> API</a:t>
            </a:r>
          </a:p>
          <a:p>
            <a:pPr>
              <a:lnSpc>
                <a:spcPct val="150000"/>
              </a:lnSpc>
            </a:pPr>
            <a:r>
              <a:rPr lang="fr-FR" dirty="0"/>
              <a:t>System</a:t>
            </a:r>
          </a:p>
          <a:p>
            <a:pPr>
              <a:lnSpc>
                <a:spcPct val="150000"/>
              </a:lnSpc>
            </a:pPr>
            <a:r>
              <a:rPr lang="fr-FR" dirty="0" err="1"/>
              <a:t>Database</a:t>
            </a:r>
            <a:endParaRPr lang="fr-FR" dirty="0"/>
          </a:p>
        </p:txBody>
      </p:sp>
      <p:sp>
        <p:nvSpPr>
          <p:cNvPr id="3" name="Rectangle 2"/>
          <p:cNvSpPr/>
          <p:nvPr/>
        </p:nvSpPr>
        <p:spPr>
          <a:xfrm>
            <a:off x="1984147" y="1549937"/>
            <a:ext cx="8586325" cy="1569660"/>
          </a:xfrm>
          <a:prstGeom prst="rect">
            <a:avLst/>
          </a:prstGeom>
        </p:spPr>
        <p:txBody>
          <a:bodyPr wrap="none">
            <a:spAutoFit/>
          </a:bodyPr>
          <a:lstStyle/>
          <a:p>
            <a:r>
              <a:rPr lang="fr-FR" sz="9600" dirty="0" err="1">
                <a:solidFill>
                  <a:schemeClr val="accent3"/>
                </a:solidFill>
              </a:rPr>
              <a:t>Healthchecks</a:t>
            </a:r>
            <a:r>
              <a:rPr lang="fr-FR" sz="9600" dirty="0">
                <a:solidFill>
                  <a:schemeClr val="accent3"/>
                </a:solidFill>
              </a:rPr>
              <a:t> </a:t>
            </a:r>
          </a:p>
        </p:txBody>
      </p:sp>
      <p:sp>
        <p:nvSpPr>
          <p:cNvPr id="4" name="ZoneTexte 3">
            <a:extLst>
              <a:ext uri="{FF2B5EF4-FFF2-40B4-BE49-F238E27FC236}">
                <a16:creationId xmlns:a16="http://schemas.microsoft.com/office/drawing/2014/main" id="{159B715B-EC60-42C5-B042-65223F18A46D}"/>
              </a:ext>
            </a:extLst>
          </p:cNvPr>
          <p:cNvSpPr txBox="1"/>
          <p:nvPr/>
        </p:nvSpPr>
        <p:spPr>
          <a:xfrm>
            <a:off x="6146681" y="2859314"/>
            <a:ext cx="965329" cy="2646878"/>
          </a:xfrm>
          <a:prstGeom prst="rect">
            <a:avLst/>
          </a:prstGeom>
          <a:noFill/>
        </p:spPr>
        <p:txBody>
          <a:bodyPr wrap="none" rtlCol="0">
            <a:spAutoFit/>
          </a:bodyPr>
          <a:lstStyle/>
          <a:p>
            <a:r>
              <a:rPr lang="fr-FR" sz="16600" dirty="0"/>
              <a:t>}</a:t>
            </a:r>
          </a:p>
        </p:txBody>
      </p:sp>
      <p:pic>
        <p:nvPicPr>
          <p:cNvPr id="6" name="Graphique 5">
            <a:extLst>
              <a:ext uri="{FF2B5EF4-FFF2-40B4-BE49-F238E27FC236}">
                <a16:creationId xmlns:a16="http://schemas.microsoft.com/office/drawing/2014/main" id="{7C27EB48-C06E-4899-B508-B9D69E2EAE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6047" y="3526906"/>
            <a:ext cx="965329" cy="965329"/>
          </a:xfrm>
          <a:prstGeom prst="rect">
            <a:avLst/>
          </a:prstGeom>
        </p:spPr>
      </p:pic>
      <p:pic>
        <p:nvPicPr>
          <p:cNvPr id="7" name="Graphique 6">
            <a:extLst>
              <a:ext uri="{FF2B5EF4-FFF2-40B4-BE49-F238E27FC236}">
                <a16:creationId xmlns:a16="http://schemas.microsoft.com/office/drawing/2014/main" id="{52345149-CA4C-47E7-B3D1-D6DF6353A6E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5370" y="3097440"/>
            <a:ext cx="280732" cy="280732"/>
          </a:xfrm>
          <a:prstGeom prst="rect">
            <a:avLst/>
          </a:prstGeom>
        </p:spPr>
      </p:pic>
      <p:pic>
        <p:nvPicPr>
          <p:cNvPr id="8" name="Graphique 7">
            <a:extLst>
              <a:ext uri="{FF2B5EF4-FFF2-40B4-BE49-F238E27FC236}">
                <a16:creationId xmlns:a16="http://schemas.microsoft.com/office/drawing/2014/main" id="{E5D175D3-EB67-4798-97BE-2FAB8772DD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5370" y="3504039"/>
            <a:ext cx="280732" cy="280732"/>
          </a:xfrm>
          <a:prstGeom prst="rect">
            <a:avLst/>
          </a:prstGeom>
        </p:spPr>
      </p:pic>
      <p:pic>
        <p:nvPicPr>
          <p:cNvPr id="9" name="Graphique 8">
            <a:extLst>
              <a:ext uri="{FF2B5EF4-FFF2-40B4-BE49-F238E27FC236}">
                <a16:creationId xmlns:a16="http://schemas.microsoft.com/office/drawing/2014/main" id="{4E048C21-1851-4B61-999F-87BE4EB41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4851" y="3905649"/>
            <a:ext cx="280732" cy="280732"/>
          </a:xfrm>
          <a:prstGeom prst="rect">
            <a:avLst/>
          </a:prstGeom>
        </p:spPr>
      </p:pic>
      <p:pic>
        <p:nvPicPr>
          <p:cNvPr id="10" name="Graphique 9">
            <a:extLst>
              <a:ext uri="{FF2B5EF4-FFF2-40B4-BE49-F238E27FC236}">
                <a16:creationId xmlns:a16="http://schemas.microsoft.com/office/drawing/2014/main" id="{6D27AC32-3093-4141-B301-0F4B04AE549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278" y="4307259"/>
            <a:ext cx="280732" cy="280732"/>
          </a:xfrm>
          <a:prstGeom prst="rect">
            <a:avLst/>
          </a:prstGeom>
        </p:spPr>
      </p:pic>
      <p:pic>
        <p:nvPicPr>
          <p:cNvPr id="11" name="Graphique 10">
            <a:extLst>
              <a:ext uri="{FF2B5EF4-FFF2-40B4-BE49-F238E27FC236}">
                <a16:creationId xmlns:a16="http://schemas.microsoft.com/office/drawing/2014/main" id="{363626CC-E9D5-41AE-89BD-A582EBBE8B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4851" y="4708869"/>
            <a:ext cx="280732" cy="280732"/>
          </a:xfrm>
          <a:prstGeom prst="rect">
            <a:avLst/>
          </a:prstGeom>
        </p:spPr>
      </p:pic>
      <p:pic>
        <p:nvPicPr>
          <p:cNvPr id="13" name="Graphique 12">
            <a:extLst>
              <a:ext uri="{FF2B5EF4-FFF2-40B4-BE49-F238E27FC236}">
                <a16:creationId xmlns:a16="http://schemas.microsoft.com/office/drawing/2014/main" id="{501EA2D1-4E8D-4CED-8774-DC2071142E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71771" y="3517308"/>
            <a:ext cx="999358" cy="999358"/>
          </a:xfrm>
          <a:prstGeom prst="rect">
            <a:avLst/>
          </a:prstGeom>
        </p:spPr>
      </p:pic>
      <p:pic>
        <p:nvPicPr>
          <p:cNvPr id="17" name="Graphique 16">
            <a:extLst>
              <a:ext uri="{FF2B5EF4-FFF2-40B4-BE49-F238E27FC236}">
                <a16:creationId xmlns:a16="http://schemas.microsoft.com/office/drawing/2014/main" id="{12E7D5E5-DB34-4AE3-BD22-29CC6A16EA1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0381" y="4706425"/>
            <a:ext cx="298183" cy="298183"/>
          </a:xfrm>
          <a:prstGeom prst="rect">
            <a:avLst/>
          </a:prstGeom>
        </p:spPr>
      </p:pic>
      <p:pic>
        <p:nvPicPr>
          <p:cNvPr id="18" name="Graphique 17">
            <a:extLst>
              <a:ext uri="{FF2B5EF4-FFF2-40B4-BE49-F238E27FC236}">
                <a16:creationId xmlns:a16="http://schemas.microsoft.com/office/drawing/2014/main" id="{58F6D828-3E2B-4FE7-9936-32C9D203B51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0809" y="3507754"/>
            <a:ext cx="984482" cy="984482"/>
          </a:xfrm>
          <a:prstGeom prst="rect">
            <a:avLst/>
          </a:prstGeom>
        </p:spPr>
      </p:pic>
      <p:pic>
        <p:nvPicPr>
          <p:cNvPr id="19" name="Graphique 18">
            <a:extLst>
              <a:ext uri="{FF2B5EF4-FFF2-40B4-BE49-F238E27FC236}">
                <a16:creationId xmlns:a16="http://schemas.microsoft.com/office/drawing/2014/main" id="{6EF24100-4A7F-4C95-9BAA-C3794D970E6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20639" y="3887821"/>
            <a:ext cx="298183" cy="298183"/>
          </a:xfrm>
          <a:prstGeom prst="rect">
            <a:avLst/>
          </a:prstGeom>
        </p:spPr>
      </p:pic>
      <p:pic>
        <p:nvPicPr>
          <p:cNvPr id="15" name="Image 14">
            <a:extLst>
              <a:ext uri="{FF2B5EF4-FFF2-40B4-BE49-F238E27FC236}">
                <a16:creationId xmlns:a16="http://schemas.microsoft.com/office/drawing/2014/main" id="{67D6071B-8788-4DAC-8FED-FE413ABD37C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10729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834" y="194206"/>
            <a:ext cx="6845528" cy="523220"/>
          </a:xfrm>
          <a:prstGeom prst="rect">
            <a:avLst/>
          </a:prstGeom>
          <a:noFill/>
        </p:spPr>
        <p:txBody>
          <a:bodyPr wrap="none" rtlCol="0">
            <a:spAutoFit/>
          </a:bodyPr>
          <a:lstStyle/>
          <a:p>
            <a:r>
              <a:rPr lang="fr-FR" sz="2800" dirty="0"/>
              <a:t>Pour le suivi quotidien de la production</a:t>
            </a:r>
          </a:p>
        </p:txBody>
      </p:sp>
      <p:pic>
        <p:nvPicPr>
          <p:cNvPr id="5" name="Image 4" descr="Une image contenant équipement électronique, intérieur&#10;&#10;Description générée avec un niveau de confiance élevé">
            <a:extLst>
              <a:ext uri="{FF2B5EF4-FFF2-40B4-BE49-F238E27FC236}">
                <a16:creationId xmlns:a16="http://schemas.microsoft.com/office/drawing/2014/main" id="{4FCD77B4-4E94-48AC-A159-B14061F05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6" y="1154597"/>
            <a:ext cx="5399824" cy="5072742"/>
          </a:xfrm>
          <a:prstGeom prst="rect">
            <a:avLst/>
          </a:prstGeom>
          <a:ln>
            <a:solidFill>
              <a:schemeClr val="bg2"/>
            </a:solidFill>
          </a:ln>
        </p:spPr>
      </p:pic>
      <p:pic>
        <p:nvPicPr>
          <p:cNvPr id="13" name="Image 12" descr="Une image contenant intérieur, mur&#10;&#10;Description générée avec un niveau de confiance très élevé">
            <a:extLst>
              <a:ext uri="{FF2B5EF4-FFF2-40B4-BE49-F238E27FC236}">
                <a16:creationId xmlns:a16="http://schemas.microsoft.com/office/drawing/2014/main" id="{33C7BEDF-C326-4C4C-9BA1-A201BF9B42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5730" y="1154597"/>
            <a:ext cx="5399824" cy="5112599"/>
          </a:xfrm>
          <a:prstGeom prst="rect">
            <a:avLst/>
          </a:prstGeom>
          <a:ln>
            <a:solidFill>
              <a:srgbClr val="E34D46"/>
            </a:solidFill>
          </a:ln>
        </p:spPr>
      </p:pic>
      <p:sp>
        <p:nvSpPr>
          <p:cNvPr id="8" name="ZoneTexte 7">
            <a:extLst>
              <a:ext uri="{FF2B5EF4-FFF2-40B4-BE49-F238E27FC236}">
                <a16:creationId xmlns:a16="http://schemas.microsoft.com/office/drawing/2014/main" id="{891C00B5-706B-4088-9548-5498A302E2F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Rectangle 1">
            <a:extLst>
              <a:ext uri="{FF2B5EF4-FFF2-40B4-BE49-F238E27FC236}">
                <a16:creationId xmlns:a16="http://schemas.microsoft.com/office/drawing/2014/main" id="{BC4653D8-8191-4EE2-B153-8AD88A956E1F}"/>
              </a:ext>
            </a:extLst>
          </p:cNvPr>
          <p:cNvSpPr/>
          <p:nvPr/>
        </p:nvSpPr>
        <p:spPr>
          <a:xfrm>
            <a:off x="8868229" y="3585029"/>
            <a:ext cx="2525485" cy="232228"/>
          </a:xfrm>
          <a:prstGeom prst="rect">
            <a:avLst/>
          </a:prstGeom>
          <a:solidFill>
            <a:srgbClr val="DB2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B4D58BBA-0BAF-4378-A2C1-952E03E78257}"/>
              </a:ext>
            </a:extLst>
          </p:cNvPr>
          <p:cNvSpPr/>
          <p:nvPr/>
        </p:nvSpPr>
        <p:spPr>
          <a:xfrm>
            <a:off x="8868229" y="3040743"/>
            <a:ext cx="2525485" cy="79828"/>
          </a:xfrm>
          <a:prstGeom prst="rect">
            <a:avLst/>
          </a:prstGeom>
          <a:solidFill>
            <a:srgbClr val="DB2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9" name="Image 8">
            <a:extLst>
              <a:ext uri="{FF2B5EF4-FFF2-40B4-BE49-F238E27FC236}">
                <a16:creationId xmlns:a16="http://schemas.microsoft.com/office/drawing/2014/main" id="{C5D708B8-4C4E-4494-9170-B482D34B04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249404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7087" y="281624"/>
            <a:ext cx="8936485" cy="1107996"/>
          </a:xfrm>
          <a:prstGeom prst="rect">
            <a:avLst/>
          </a:prstGeom>
          <a:noFill/>
        </p:spPr>
        <p:txBody>
          <a:bodyPr wrap="none" rtlCol="0">
            <a:spAutoFit/>
          </a:bodyPr>
          <a:lstStyle/>
          <a:p>
            <a:r>
              <a:rPr lang="fr-FR" sz="6600" dirty="0">
                <a:solidFill>
                  <a:schemeClr val="accent3"/>
                </a:solidFill>
              </a:rPr>
              <a:t>Gérer les défaillances</a:t>
            </a:r>
          </a:p>
        </p:txBody>
      </p:sp>
      <p:sp>
        <p:nvSpPr>
          <p:cNvPr id="4" name="TextBox 3"/>
          <p:cNvSpPr txBox="1"/>
          <p:nvPr/>
        </p:nvSpPr>
        <p:spPr>
          <a:xfrm>
            <a:off x="2084284" y="1717287"/>
            <a:ext cx="5521202" cy="1569660"/>
          </a:xfrm>
          <a:prstGeom prst="rect">
            <a:avLst/>
          </a:prstGeom>
          <a:noFill/>
        </p:spPr>
        <p:txBody>
          <a:bodyPr wrap="square" rtlCol="0">
            <a:spAutoFit/>
          </a:bodyPr>
          <a:lstStyle/>
          <a:p>
            <a:r>
              <a:rPr lang="fr-FR" sz="2400" dirty="0"/>
              <a:t>Voir</a:t>
            </a:r>
            <a:r>
              <a:rPr lang="fr-FR" dirty="0"/>
              <a:t>  - Cache, Queue, Connexion, Configuration</a:t>
            </a:r>
          </a:p>
          <a:p>
            <a:r>
              <a:rPr lang="fr-FR" sz="2400" dirty="0"/>
              <a:t>Purger</a:t>
            </a:r>
            <a:r>
              <a:rPr lang="fr-FR" dirty="0"/>
              <a:t> - Caches, Queues, … </a:t>
            </a:r>
          </a:p>
          <a:p>
            <a:r>
              <a:rPr lang="fr-FR" sz="2400" dirty="0"/>
              <a:t>Redémarrer</a:t>
            </a:r>
            <a:r>
              <a:rPr lang="fr-FR" dirty="0"/>
              <a:t> - Service, Middleware, …</a:t>
            </a:r>
          </a:p>
          <a:p>
            <a:r>
              <a:rPr lang="fr-FR" sz="2400" dirty="0"/>
              <a:t>Modifier</a:t>
            </a:r>
            <a:r>
              <a:rPr lang="fr-FR" dirty="0"/>
              <a:t> – </a:t>
            </a:r>
            <a:r>
              <a:rPr lang="fr-FR" dirty="0" err="1"/>
              <a:t>Toggle</a:t>
            </a:r>
            <a:r>
              <a:rPr lang="fr-FR" dirty="0"/>
              <a:t> </a:t>
            </a:r>
            <a:r>
              <a:rPr lang="fr-FR" dirty="0" err="1"/>
              <a:t>Feature</a:t>
            </a:r>
            <a:r>
              <a:rPr lang="fr-FR" dirty="0"/>
              <a:t> - Configuration</a:t>
            </a:r>
          </a:p>
        </p:txBody>
      </p:sp>
      <p:sp>
        <p:nvSpPr>
          <p:cNvPr id="3" name="Rectangle 2">
            <a:extLst>
              <a:ext uri="{FF2B5EF4-FFF2-40B4-BE49-F238E27FC236}">
                <a16:creationId xmlns:a16="http://schemas.microsoft.com/office/drawing/2014/main" id="{63C95784-74DB-4057-BB82-DC447D829D49}"/>
              </a:ext>
            </a:extLst>
          </p:cNvPr>
          <p:cNvSpPr/>
          <p:nvPr/>
        </p:nvSpPr>
        <p:spPr>
          <a:xfrm>
            <a:off x="6096000" y="1110610"/>
            <a:ext cx="4281621" cy="369332"/>
          </a:xfrm>
          <a:prstGeom prst="rect">
            <a:avLst/>
          </a:prstGeom>
        </p:spPr>
        <p:txBody>
          <a:bodyPr wrap="none">
            <a:spAutoFit/>
          </a:bodyPr>
          <a:lstStyle/>
          <a:p>
            <a:r>
              <a:rPr lang="fr-FR" dirty="0"/>
              <a:t>Votre application va planter, c’est sûr.</a:t>
            </a:r>
          </a:p>
        </p:txBody>
      </p:sp>
      <p:sp>
        <p:nvSpPr>
          <p:cNvPr id="6" name="ZoneTexte 5">
            <a:extLst>
              <a:ext uri="{FF2B5EF4-FFF2-40B4-BE49-F238E27FC236}">
                <a16:creationId xmlns:a16="http://schemas.microsoft.com/office/drawing/2014/main" id="{CEA107BA-F548-4A9C-96E3-428A45E7314B}"/>
              </a:ext>
            </a:extLst>
          </p:cNvPr>
          <p:cNvSpPr txBox="1"/>
          <p:nvPr/>
        </p:nvSpPr>
        <p:spPr>
          <a:xfrm rot="5400000">
            <a:off x="3294743" y="2408211"/>
            <a:ext cx="965329" cy="2646878"/>
          </a:xfrm>
          <a:prstGeom prst="rect">
            <a:avLst/>
          </a:prstGeom>
          <a:noFill/>
        </p:spPr>
        <p:txBody>
          <a:bodyPr wrap="none" rtlCol="0">
            <a:spAutoFit/>
          </a:bodyPr>
          <a:lstStyle/>
          <a:p>
            <a:r>
              <a:rPr lang="fr-FR" sz="16600" dirty="0"/>
              <a:t>}</a:t>
            </a:r>
          </a:p>
        </p:txBody>
      </p:sp>
      <p:sp>
        <p:nvSpPr>
          <p:cNvPr id="7" name="ZoneTexte 6">
            <a:extLst>
              <a:ext uri="{FF2B5EF4-FFF2-40B4-BE49-F238E27FC236}">
                <a16:creationId xmlns:a16="http://schemas.microsoft.com/office/drawing/2014/main" id="{2B00F816-C698-459F-B2A2-87396B3A8A25}"/>
              </a:ext>
            </a:extLst>
          </p:cNvPr>
          <p:cNvSpPr txBox="1"/>
          <p:nvPr/>
        </p:nvSpPr>
        <p:spPr>
          <a:xfrm>
            <a:off x="3298514" y="4266343"/>
            <a:ext cx="1110945" cy="769441"/>
          </a:xfrm>
          <a:prstGeom prst="rect">
            <a:avLst/>
          </a:prstGeom>
          <a:noFill/>
        </p:spPr>
        <p:txBody>
          <a:bodyPr wrap="none" rtlCol="0">
            <a:spAutoFit/>
          </a:bodyPr>
          <a:lstStyle/>
          <a:p>
            <a:r>
              <a:rPr lang="fr-FR" sz="4400" dirty="0"/>
              <a:t>API</a:t>
            </a:r>
          </a:p>
        </p:txBody>
      </p:sp>
      <p:pic>
        <p:nvPicPr>
          <p:cNvPr id="9" name="Image 8">
            <a:extLst>
              <a:ext uri="{FF2B5EF4-FFF2-40B4-BE49-F238E27FC236}">
                <a16:creationId xmlns:a16="http://schemas.microsoft.com/office/drawing/2014/main" id="{6258C673-6088-452A-A5CD-DC18A31469CC}"/>
              </a:ext>
            </a:extLst>
          </p:cNvPr>
          <p:cNvPicPr>
            <a:picLocks noChangeAspect="1"/>
          </p:cNvPicPr>
          <p:nvPr/>
        </p:nvPicPr>
        <p:blipFill>
          <a:blip r:embed="rId3"/>
          <a:stretch>
            <a:fillRect/>
          </a:stretch>
        </p:blipFill>
        <p:spPr>
          <a:xfrm>
            <a:off x="6096000" y="3433493"/>
            <a:ext cx="5627601" cy="2896142"/>
          </a:xfrm>
          <a:prstGeom prst="rect">
            <a:avLst/>
          </a:prstGeom>
          <a:ln>
            <a:solidFill>
              <a:schemeClr val="bg2"/>
            </a:solidFill>
          </a:ln>
        </p:spPr>
      </p:pic>
      <p:pic>
        <p:nvPicPr>
          <p:cNvPr id="8" name="Picture 2" descr="Résultat de recherche d'images pour &quot;swagger logo&quot;">
            <a:extLst>
              <a:ext uri="{FF2B5EF4-FFF2-40B4-BE49-F238E27FC236}">
                <a16:creationId xmlns:a16="http://schemas.microsoft.com/office/drawing/2014/main" id="{BDF4039E-051C-4A98-9CEB-7E360378B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7890" y="2767553"/>
            <a:ext cx="1107996" cy="110799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72FA747F-0E56-4E06-AB3B-462374D26F55}"/>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EE8E646F-81B1-426F-8D42-5311984F48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189579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5EC4511D-365C-4337-9B62-E57CE99EC9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
        <p:nvSpPr>
          <p:cNvPr id="22" name="ZoneTexte 21">
            <a:extLst>
              <a:ext uri="{FF2B5EF4-FFF2-40B4-BE49-F238E27FC236}">
                <a16:creationId xmlns:a16="http://schemas.microsoft.com/office/drawing/2014/main" id="{DE90CB52-9A0D-403B-BA8E-BF3730723E09}"/>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5" name="TextBox 4"/>
          <p:cNvSpPr txBox="1"/>
          <p:nvPr/>
        </p:nvSpPr>
        <p:spPr>
          <a:xfrm>
            <a:off x="4408635" y="5664377"/>
            <a:ext cx="184731" cy="369332"/>
          </a:xfrm>
          <a:prstGeom prst="rect">
            <a:avLst/>
          </a:prstGeom>
          <a:noFill/>
        </p:spPr>
        <p:txBody>
          <a:bodyPr wrap="none" rtlCol="0">
            <a:spAutoFit/>
          </a:bodyPr>
          <a:lstStyle/>
          <a:p>
            <a:endParaRPr lang="fr-FR" dirty="0"/>
          </a:p>
        </p:txBody>
      </p:sp>
      <p:sp>
        <p:nvSpPr>
          <p:cNvPr id="3" name="TextBox 2"/>
          <p:cNvSpPr txBox="1"/>
          <p:nvPr/>
        </p:nvSpPr>
        <p:spPr>
          <a:xfrm>
            <a:off x="252135" y="181979"/>
            <a:ext cx="9563377" cy="584775"/>
          </a:xfrm>
          <a:prstGeom prst="rect">
            <a:avLst/>
          </a:prstGeom>
          <a:noFill/>
        </p:spPr>
        <p:txBody>
          <a:bodyPr wrap="square" rtlCol="0">
            <a:spAutoFit/>
          </a:bodyPr>
          <a:lstStyle/>
          <a:p>
            <a:r>
              <a:rPr lang="fr-FR" sz="3200" dirty="0">
                <a:solidFill>
                  <a:schemeClr val="accent3"/>
                </a:solidFill>
              </a:rPr>
              <a:t>Gérer les défaillances coté utilisateur</a:t>
            </a:r>
          </a:p>
        </p:txBody>
      </p:sp>
      <p:pic>
        <p:nvPicPr>
          <p:cNvPr id="3074" name="Picture 2" descr="Résultat de recherche d'images pour &quot;payment method&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135" y="2411782"/>
            <a:ext cx="5524500" cy="1428750"/>
          </a:xfrm>
          <a:prstGeom prst="rect">
            <a:avLst/>
          </a:prstGeom>
          <a:noFill/>
          <a:ln>
            <a:solidFill>
              <a:schemeClr val="bg2">
                <a:lumMod val="60000"/>
                <a:lumOff val="40000"/>
              </a:schemeClr>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407570" y="3556337"/>
            <a:ext cx="1354858" cy="215444"/>
          </a:xfrm>
          <a:prstGeom prst="rect">
            <a:avLst/>
          </a:prstGeom>
          <a:noFill/>
        </p:spPr>
        <p:txBody>
          <a:bodyPr wrap="none" rtlCol="0">
            <a:spAutoFit/>
          </a:bodyPr>
          <a:lstStyle/>
          <a:p>
            <a:r>
              <a:rPr lang="fr-FR" sz="800" dirty="0" err="1"/>
              <a:t>Temporarly</a:t>
            </a:r>
            <a:r>
              <a:rPr lang="fr-FR" sz="800" dirty="0"/>
              <a:t> </a:t>
            </a:r>
            <a:r>
              <a:rPr lang="fr-FR" sz="800" dirty="0" err="1"/>
              <a:t>unavailable</a:t>
            </a:r>
            <a:endParaRPr lang="fr-FR" sz="800" dirty="0"/>
          </a:p>
        </p:txBody>
      </p:sp>
      <p:pic>
        <p:nvPicPr>
          <p:cNvPr id="9" name="Picture 2" descr="Résultat de recherche d'images pour &quot;payment method&quo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365" y="2411952"/>
            <a:ext cx="5524500" cy="1428750"/>
          </a:xfrm>
          <a:prstGeom prst="rect">
            <a:avLst/>
          </a:prstGeom>
          <a:noFill/>
          <a:ln>
            <a:solidFill>
              <a:schemeClr val="bg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7" name="Picture 2" descr="Résultat de recherche d'images pour &quot;payment method&quot;"/>
          <p:cNvPicPr>
            <a:picLocks noChangeAspect="1" noChangeArrowheads="1"/>
          </p:cNvPicPr>
          <p:nvPr/>
        </p:nvPicPr>
        <p:blipFill rotWithShape="1">
          <a:blip r:embed="rId5">
            <a:duotone>
              <a:schemeClr val="bg2">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3367"/>
          <a:stretch/>
        </p:blipFill>
        <p:spPr bwMode="auto">
          <a:xfrm>
            <a:off x="10456878" y="2411952"/>
            <a:ext cx="1471335" cy="1428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395918" y="3556337"/>
            <a:ext cx="1354858" cy="215444"/>
          </a:xfrm>
          <a:prstGeom prst="rect">
            <a:avLst/>
          </a:prstGeom>
          <a:noFill/>
        </p:spPr>
        <p:txBody>
          <a:bodyPr wrap="none" rtlCol="0">
            <a:spAutoFit/>
          </a:bodyPr>
          <a:lstStyle/>
          <a:p>
            <a:r>
              <a:rPr lang="fr-FR" sz="800" dirty="0" err="1"/>
              <a:t>Temporarly</a:t>
            </a:r>
            <a:r>
              <a:rPr lang="fr-FR" sz="800" dirty="0"/>
              <a:t> </a:t>
            </a:r>
            <a:r>
              <a:rPr lang="fr-FR" sz="800" dirty="0" err="1"/>
              <a:t>unavailable</a:t>
            </a:r>
            <a:endParaRPr lang="fr-FR" sz="800" dirty="0"/>
          </a:p>
        </p:txBody>
      </p:sp>
      <p:sp>
        <p:nvSpPr>
          <p:cNvPr id="8" name="TextBox 7"/>
          <p:cNvSpPr txBox="1"/>
          <p:nvPr/>
        </p:nvSpPr>
        <p:spPr>
          <a:xfrm>
            <a:off x="3161158" y="1120453"/>
            <a:ext cx="5869684" cy="369332"/>
          </a:xfrm>
          <a:prstGeom prst="rect">
            <a:avLst/>
          </a:prstGeom>
          <a:noFill/>
        </p:spPr>
        <p:txBody>
          <a:bodyPr wrap="none" rtlCol="0">
            <a:spAutoFit/>
          </a:bodyPr>
          <a:lstStyle/>
          <a:p>
            <a:r>
              <a:rPr lang="fr-FR" dirty="0"/>
              <a:t>Une fonctionnalité est indisponible ? Désactivez la !</a:t>
            </a:r>
          </a:p>
        </p:txBody>
      </p:sp>
      <p:sp>
        <p:nvSpPr>
          <p:cNvPr id="12" name="TextBox 11"/>
          <p:cNvSpPr txBox="1"/>
          <p:nvPr/>
        </p:nvSpPr>
        <p:spPr>
          <a:xfrm>
            <a:off x="3802523" y="4388058"/>
            <a:ext cx="5369868" cy="369332"/>
          </a:xfrm>
          <a:prstGeom prst="rect">
            <a:avLst/>
          </a:prstGeom>
          <a:noFill/>
        </p:spPr>
        <p:txBody>
          <a:bodyPr wrap="none" rtlCol="0">
            <a:spAutoFit/>
          </a:bodyPr>
          <a:lstStyle/>
          <a:p>
            <a:r>
              <a:rPr lang="fr-FR" dirty="0"/>
              <a:t>Les utilisateurs comprennent les notifications !</a:t>
            </a:r>
          </a:p>
        </p:txBody>
      </p:sp>
      <p:pic>
        <p:nvPicPr>
          <p:cNvPr id="6" name="Image 5" descr="Une image contenant clipart&#10;&#10;Description générée avec un niveau de confiance élevé">
            <a:extLst>
              <a:ext uri="{FF2B5EF4-FFF2-40B4-BE49-F238E27FC236}">
                <a16:creationId xmlns:a16="http://schemas.microsoft.com/office/drawing/2014/main" id="{0BAACDE9-07F6-4E07-A759-58932EBE03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49529" y="4150246"/>
            <a:ext cx="844956" cy="844956"/>
          </a:xfrm>
          <a:prstGeom prst="rect">
            <a:avLst/>
          </a:prstGeom>
        </p:spPr>
      </p:pic>
      <p:sp>
        <p:nvSpPr>
          <p:cNvPr id="11" name="Rectangle 10">
            <a:extLst>
              <a:ext uri="{FF2B5EF4-FFF2-40B4-BE49-F238E27FC236}">
                <a16:creationId xmlns:a16="http://schemas.microsoft.com/office/drawing/2014/main" id="{6F50F3EF-2A32-4A1E-A397-683E4360DD50}"/>
              </a:ext>
            </a:extLst>
          </p:cNvPr>
          <p:cNvSpPr/>
          <p:nvPr/>
        </p:nvSpPr>
        <p:spPr>
          <a:xfrm>
            <a:off x="4593366" y="1526860"/>
            <a:ext cx="2641942" cy="473206"/>
          </a:xfrm>
          <a:prstGeom prst="rect">
            <a:avLst/>
          </a:prstGeom>
        </p:spPr>
        <p:txBody>
          <a:bodyPr wrap="none">
            <a:spAutoFit/>
          </a:bodyPr>
          <a:lstStyle/>
          <a:p>
            <a:pPr>
              <a:lnSpc>
                <a:spcPct val="150000"/>
              </a:lnSpc>
            </a:pPr>
            <a:r>
              <a:rPr lang="fr-FR" dirty="0" err="1"/>
              <a:t>External</a:t>
            </a:r>
            <a:r>
              <a:rPr lang="fr-FR" dirty="0"/>
              <a:t> API – </a:t>
            </a:r>
            <a:r>
              <a:rPr lang="fr-FR" dirty="0" err="1"/>
              <a:t>Paypal</a:t>
            </a:r>
            <a:r>
              <a:rPr lang="fr-FR" dirty="0"/>
              <a:t> </a:t>
            </a:r>
          </a:p>
        </p:txBody>
      </p:sp>
      <p:pic>
        <p:nvPicPr>
          <p:cNvPr id="18" name="Graphique 17">
            <a:extLst>
              <a:ext uri="{FF2B5EF4-FFF2-40B4-BE49-F238E27FC236}">
                <a16:creationId xmlns:a16="http://schemas.microsoft.com/office/drawing/2014/main" id="{7E200D98-91BA-4A57-BE27-8AB1396F8275}"/>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5308" y="1666043"/>
            <a:ext cx="280732" cy="280732"/>
          </a:xfrm>
          <a:prstGeom prst="rect">
            <a:avLst/>
          </a:prstGeom>
        </p:spPr>
      </p:pic>
      <p:pic>
        <p:nvPicPr>
          <p:cNvPr id="19" name="Graphique 18">
            <a:extLst>
              <a:ext uri="{FF2B5EF4-FFF2-40B4-BE49-F238E27FC236}">
                <a16:creationId xmlns:a16="http://schemas.microsoft.com/office/drawing/2014/main" id="{72BF1F92-910F-40A5-A874-3456406F2E1E}"/>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17857" y="1645095"/>
            <a:ext cx="298183" cy="298183"/>
          </a:xfrm>
          <a:prstGeom prst="rect">
            <a:avLst/>
          </a:prstGeom>
        </p:spPr>
      </p:pic>
      <p:grpSp>
        <p:nvGrpSpPr>
          <p:cNvPr id="16" name="Groupe 15">
            <a:extLst>
              <a:ext uri="{FF2B5EF4-FFF2-40B4-BE49-F238E27FC236}">
                <a16:creationId xmlns:a16="http://schemas.microsoft.com/office/drawing/2014/main" id="{6507185D-724B-4F53-94C5-6AA61925E456}"/>
              </a:ext>
            </a:extLst>
          </p:cNvPr>
          <p:cNvGrpSpPr/>
          <p:nvPr/>
        </p:nvGrpSpPr>
        <p:grpSpPr>
          <a:xfrm>
            <a:off x="8420150" y="5691048"/>
            <a:ext cx="3692804" cy="1011644"/>
            <a:chOff x="8420150" y="5691048"/>
            <a:chExt cx="3692804" cy="1011644"/>
          </a:xfrm>
        </p:grpSpPr>
        <p:sp>
          <p:nvSpPr>
            <p:cNvPr id="2" name="Rectangle : coins arrondis 1">
              <a:extLst>
                <a:ext uri="{FF2B5EF4-FFF2-40B4-BE49-F238E27FC236}">
                  <a16:creationId xmlns:a16="http://schemas.microsoft.com/office/drawing/2014/main" id="{7581A2FF-925D-457D-8FB0-10C0A87F72F1}"/>
                </a:ext>
              </a:extLst>
            </p:cNvPr>
            <p:cNvSpPr/>
            <p:nvPr/>
          </p:nvSpPr>
          <p:spPr>
            <a:xfrm>
              <a:off x="8420150" y="5691048"/>
              <a:ext cx="3614057" cy="1011644"/>
            </a:xfrm>
            <a:prstGeom prst="roundRect">
              <a:avLst>
                <a:gd name="adj" fmla="val 6624"/>
              </a:avLst>
            </a:prstGeom>
            <a:solidFill>
              <a:srgbClr val="2F96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tx1"/>
                  </a:solidFill>
                </a:ln>
              </a:endParaRPr>
            </a:p>
          </p:txBody>
        </p:sp>
        <p:sp>
          <p:nvSpPr>
            <p:cNvPr id="13" name="ZoneTexte 12">
              <a:extLst>
                <a:ext uri="{FF2B5EF4-FFF2-40B4-BE49-F238E27FC236}">
                  <a16:creationId xmlns:a16="http://schemas.microsoft.com/office/drawing/2014/main" id="{7B7D2F7B-421B-499D-BB8B-78B9DC767540}"/>
                </a:ext>
              </a:extLst>
            </p:cNvPr>
            <p:cNvSpPr txBox="1"/>
            <p:nvPr/>
          </p:nvSpPr>
          <p:spPr>
            <a:xfrm>
              <a:off x="8846370" y="5814247"/>
              <a:ext cx="3266584" cy="861774"/>
            </a:xfrm>
            <a:prstGeom prst="rect">
              <a:avLst/>
            </a:prstGeom>
            <a:noFill/>
          </p:spPr>
          <p:txBody>
            <a:bodyPr wrap="square" rtlCol="0">
              <a:spAutoFit/>
            </a:bodyPr>
            <a:lstStyle/>
            <a:p>
              <a:r>
                <a:rPr lang="fr-FR" sz="1600" dirty="0">
                  <a:solidFill>
                    <a:srgbClr val="FFFFFF"/>
                  </a:solidFill>
                </a:rPr>
                <a:t>Avertissement</a:t>
              </a:r>
              <a:endParaRPr lang="fr-FR" dirty="0">
                <a:solidFill>
                  <a:srgbClr val="FFFFFF"/>
                </a:solidFill>
              </a:endParaRPr>
            </a:p>
            <a:p>
              <a:r>
                <a:rPr lang="fr-FR" sz="1600" dirty="0">
                  <a:solidFill>
                    <a:srgbClr val="FFFFFF"/>
                  </a:solidFill>
                  <a:latin typeface="Campton Light" panose="00000500000000000000" pitchFamily="50" charset="0"/>
                </a:rPr>
                <a:t>Des ralentissements sur notre plateforme sont en cours.</a:t>
              </a:r>
            </a:p>
          </p:txBody>
        </p:sp>
        <p:pic>
          <p:nvPicPr>
            <p:cNvPr id="14" name="Image 13">
              <a:extLst>
                <a:ext uri="{FF2B5EF4-FFF2-40B4-BE49-F238E27FC236}">
                  <a16:creationId xmlns:a16="http://schemas.microsoft.com/office/drawing/2014/main" id="{70C60D52-3C48-4CBD-8972-DD88284BF2A1}"/>
                </a:ext>
              </a:extLst>
            </p:cNvPr>
            <p:cNvPicPr>
              <a:picLocks noChangeAspect="1"/>
            </p:cNvPicPr>
            <p:nvPr/>
          </p:nvPicPr>
          <p:blipFill>
            <a:blip r:embed="rId12"/>
            <a:stretch>
              <a:fillRect/>
            </a:stretch>
          </p:blipFill>
          <p:spPr>
            <a:xfrm>
              <a:off x="8511061" y="6054617"/>
              <a:ext cx="335309" cy="381033"/>
            </a:xfrm>
            <a:prstGeom prst="rect">
              <a:avLst/>
            </a:prstGeom>
          </p:spPr>
        </p:pic>
        <p:pic>
          <p:nvPicPr>
            <p:cNvPr id="15" name="Image 14">
              <a:extLst>
                <a:ext uri="{FF2B5EF4-FFF2-40B4-BE49-F238E27FC236}">
                  <a16:creationId xmlns:a16="http://schemas.microsoft.com/office/drawing/2014/main" id="{D1EC3583-DA13-4F37-B323-E43BDBB25CD1}"/>
                </a:ext>
              </a:extLst>
            </p:cNvPr>
            <p:cNvPicPr>
              <a:picLocks noChangeAspect="1"/>
            </p:cNvPicPr>
            <p:nvPr/>
          </p:nvPicPr>
          <p:blipFill>
            <a:blip r:embed="rId13"/>
            <a:stretch>
              <a:fillRect/>
            </a:stretch>
          </p:blipFill>
          <p:spPr>
            <a:xfrm>
              <a:off x="11690192" y="5737546"/>
              <a:ext cx="236240" cy="228620"/>
            </a:xfrm>
            <a:prstGeom prst="rect">
              <a:avLst/>
            </a:prstGeom>
          </p:spPr>
        </p:pic>
      </p:grpSp>
    </p:spTree>
    <p:extLst>
      <p:ext uri="{BB962C8B-B14F-4D97-AF65-F5344CB8AC3E}">
        <p14:creationId xmlns:p14="http://schemas.microsoft.com/office/powerpoint/2010/main" val="199685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8" grpId="0"/>
      <p:bldP spid="12"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48644" y="2413337"/>
            <a:ext cx="1673279" cy="2031325"/>
          </a:xfrm>
          <a:prstGeom prst="rect">
            <a:avLst/>
          </a:prstGeom>
          <a:noFill/>
        </p:spPr>
        <p:txBody>
          <a:bodyPr wrap="none" rtlCol="0">
            <a:spAutoFit/>
          </a:bodyPr>
          <a:lstStyle/>
          <a:p>
            <a:r>
              <a:rPr lang="fr-FR" dirty="0"/>
              <a:t>Métier</a:t>
            </a:r>
          </a:p>
          <a:p>
            <a:endParaRPr lang="fr-FR" dirty="0"/>
          </a:p>
          <a:p>
            <a:r>
              <a:rPr lang="fr-FR" dirty="0"/>
              <a:t>Opérationnel </a:t>
            </a:r>
          </a:p>
          <a:p>
            <a:endParaRPr lang="fr-FR" dirty="0"/>
          </a:p>
          <a:p>
            <a:r>
              <a:rPr lang="fr-FR" dirty="0"/>
              <a:t>Système</a:t>
            </a:r>
          </a:p>
          <a:p>
            <a:endParaRPr lang="fr-FR" dirty="0"/>
          </a:p>
          <a:p>
            <a:r>
              <a:rPr lang="fr-FR" dirty="0"/>
              <a:t>Performance </a:t>
            </a:r>
          </a:p>
        </p:txBody>
      </p:sp>
      <p:sp>
        <p:nvSpPr>
          <p:cNvPr id="8" name="TextBox 7"/>
          <p:cNvSpPr txBox="1"/>
          <p:nvPr/>
        </p:nvSpPr>
        <p:spPr>
          <a:xfrm>
            <a:off x="9061179" y="2413337"/>
            <a:ext cx="1831079" cy="1477328"/>
          </a:xfrm>
          <a:prstGeom prst="rect">
            <a:avLst/>
          </a:prstGeom>
          <a:noFill/>
        </p:spPr>
        <p:txBody>
          <a:bodyPr wrap="none" rtlCol="0">
            <a:spAutoFit/>
          </a:bodyPr>
          <a:lstStyle/>
          <a:p>
            <a:r>
              <a:rPr lang="fr-FR" dirty="0"/>
              <a:t>Rapports</a:t>
            </a:r>
          </a:p>
          <a:p>
            <a:endParaRPr lang="fr-FR" dirty="0"/>
          </a:p>
          <a:p>
            <a:r>
              <a:rPr lang="fr-FR" dirty="0"/>
              <a:t>Investiguer</a:t>
            </a:r>
          </a:p>
          <a:p>
            <a:endParaRPr lang="fr-FR" dirty="0"/>
          </a:p>
          <a:p>
            <a:r>
              <a:rPr lang="fr-FR" dirty="0"/>
              <a:t>Suivi quotidien</a:t>
            </a:r>
          </a:p>
        </p:txBody>
      </p:sp>
      <p:sp>
        <p:nvSpPr>
          <p:cNvPr id="2" name="TextBox 1"/>
          <p:cNvSpPr txBox="1"/>
          <p:nvPr/>
        </p:nvSpPr>
        <p:spPr>
          <a:xfrm>
            <a:off x="3915245" y="1914190"/>
            <a:ext cx="5560560" cy="1446550"/>
          </a:xfrm>
          <a:prstGeom prst="rect">
            <a:avLst/>
          </a:prstGeom>
          <a:noFill/>
        </p:spPr>
        <p:txBody>
          <a:bodyPr wrap="square" rtlCol="0">
            <a:spAutoFit/>
          </a:bodyPr>
          <a:lstStyle/>
          <a:p>
            <a:r>
              <a:rPr lang="fr-FR" sz="8800" dirty="0" err="1"/>
              <a:t>Metrics</a:t>
            </a:r>
            <a:endParaRPr lang="fr-FR" sz="9600" dirty="0"/>
          </a:p>
        </p:txBody>
      </p:sp>
      <p:sp>
        <p:nvSpPr>
          <p:cNvPr id="3" name="TextBox 2"/>
          <p:cNvSpPr txBox="1"/>
          <p:nvPr/>
        </p:nvSpPr>
        <p:spPr>
          <a:xfrm>
            <a:off x="1148644" y="1790700"/>
            <a:ext cx="898772" cy="461665"/>
          </a:xfrm>
          <a:prstGeom prst="rect">
            <a:avLst/>
          </a:prstGeom>
          <a:noFill/>
        </p:spPr>
        <p:txBody>
          <a:bodyPr wrap="none" rtlCol="0">
            <a:spAutoFit/>
          </a:bodyPr>
          <a:lstStyle/>
          <a:p>
            <a:r>
              <a:rPr lang="fr-FR" sz="2400" b="1" dirty="0"/>
              <a:t>Type</a:t>
            </a:r>
            <a:endParaRPr lang="fr-FR" b="1" dirty="0"/>
          </a:p>
        </p:txBody>
      </p:sp>
      <p:sp>
        <p:nvSpPr>
          <p:cNvPr id="6" name="TextBox 5"/>
          <p:cNvSpPr txBox="1"/>
          <p:nvPr/>
        </p:nvSpPr>
        <p:spPr>
          <a:xfrm>
            <a:off x="9061179" y="1796143"/>
            <a:ext cx="1899302" cy="461665"/>
          </a:xfrm>
          <a:prstGeom prst="rect">
            <a:avLst/>
          </a:prstGeom>
          <a:noFill/>
        </p:spPr>
        <p:txBody>
          <a:bodyPr wrap="none" rtlCol="0">
            <a:spAutoFit/>
          </a:bodyPr>
          <a:lstStyle/>
          <a:p>
            <a:r>
              <a:rPr lang="fr-FR" sz="2400" b="1" dirty="0"/>
              <a:t>Utile pour …</a:t>
            </a:r>
          </a:p>
        </p:txBody>
      </p:sp>
      <p:pic>
        <p:nvPicPr>
          <p:cNvPr id="4" name="Image 3">
            <a:extLst>
              <a:ext uri="{FF2B5EF4-FFF2-40B4-BE49-F238E27FC236}">
                <a16:creationId xmlns:a16="http://schemas.microsoft.com/office/drawing/2014/main" id="{A339CBA3-517E-4C7F-80B7-7933E0906C2A}"/>
              </a:ext>
            </a:extLst>
          </p:cNvPr>
          <p:cNvPicPr>
            <a:picLocks noChangeAspect="1"/>
          </p:cNvPicPr>
          <p:nvPr/>
        </p:nvPicPr>
        <p:blipFill>
          <a:blip r:embed="rId3"/>
          <a:stretch>
            <a:fillRect/>
          </a:stretch>
        </p:blipFill>
        <p:spPr>
          <a:xfrm>
            <a:off x="3919938" y="4330269"/>
            <a:ext cx="2009775" cy="1666875"/>
          </a:xfrm>
          <a:prstGeom prst="rect">
            <a:avLst/>
          </a:prstGeom>
          <a:ln>
            <a:solidFill>
              <a:schemeClr val="bg2"/>
            </a:solidFill>
          </a:ln>
        </p:spPr>
      </p:pic>
      <p:pic>
        <p:nvPicPr>
          <p:cNvPr id="12" name="Image 11">
            <a:extLst>
              <a:ext uri="{FF2B5EF4-FFF2-40B4-BE49-F238E27FC236}">
                <a16:creationId xmlns:a16="http://schemas.microsoft.com/office/drawing/2014/main" id="{D086F1C5-C2CE-43EF-912C-A50EF24403B8}"/>
              </a:ext>
            </a:extLst>
          </p:cNvPr>
          <p:cNvPicPr>
            <a:picLocks noChangeAspect="1"/>
          </p:cNvPicPr>
          <p:nvPr/>
        </p:nvPicPr>
        <p:blipFill>
          <a:blip r:embed="rId4"/>
          <a:stretch>
            <a:fillRect/>
          </a:stretch>
        </p:blipFill>
        <p:spPr>
          <a:xfrm>
            <a:off x="6096000" y="4296139"/>
            <a:ext cx="2075731" cy="1666875"/>
          </a:xfrm>
          <a:prstGeom prst="rect">
            <a:avLst/>
          </a:prstGeom>
          <a:solidFill>
            <a:schemeClr val="tx1"/>
          </a:solidFill>
          <a:ln>
            <a:solidFill>
              <a:schemeClr val="tx1"/>
            </a:solidFill>
          </a:ln>
        </p:spPr>
      </p:pic>
      <p:pic>
        <p:nvPicPr>
          <p:cNvPr id="13" name="Image 12">
            <a:extLst>
              <a:ext uri="{FF2B5EF4-FFF2-40B4-BE49-F238E27FC236}">
                <a16:creationId xmlns:a16="http://schemas.microsoft.com/office/drawing/2014/main" id="{A4DBF3E8-C401-4898-9E11-AC0EA12C5B1D}"/>
              </a:ext>
            </a:extLst>
          </p:cNvPr>
          <p:cNvPicPr>
            <a:picLocks noChangeAspect="1"/>
          </p:cNvPicPr>
          <p:nvPr/>
        </p:nvPicPr>
        <p:blipFill>
          <a:blip r:embed="rId5"/>
          <a:stretch>
            <a:fillRect/>
          </a:stretch>
        </p:blipFill>
        <p:spPr>
          <a:xfrm>
            <a:off x="4252912" y="3890665"/>
            <a:ext cx="3686175" cy="2790825"/>
          </a:xfrm>
          <a:prstGeom prst="rect">
            <a:avLst/>
          </a:prstGeom>
          <a:ln>
            <a:solidFill>
              <a:schemeClr val="tx1"/>
            </a:solidFill>
          </a:ln>
        </p:spPr>
      </p:pic>
      <p:pic>
        <p:nvPicPr>
          <p:cNvPr id="14" name="Image 13">
            <a:extLst>
              <a:ext uri="{FF2B5EF4-FFF2-40B4-BE49-F238E27FC236}">
                <a16:creationId xmlns:a16="http://schemas.microsoft.com/office/drawing/2014/main" id="{B8397936-8046-414B-AE8B-989AAF633CB1}"/>
              </a:ext>
            </a:extLst>
          </p:cNvPr>
          <p:cNvPicPr>
            <a:picLocks noChangeAspect="1"/>
          </p:cNvPicPr>
          <p:nvPr/>
        </p:nvPicPr>
        <p:blipFill>
          <a:blip r:embed="rId6"/>
          <a:stretch>
            <a:fillRect/>
          </a:stretch>
        </p:blipFill>
        <p:spPr>
          <a:xfrm>
            <a:off x="3915245" y="4277364"/>
            <a:ext cx="4195223" cy="1719780"/>
          </a:xfrm>
          <a:prstGeom prst="rect">
            <a:avLst/>
          </a:prstGeom>
          <a:ln>
            <a:solidFill>
              <a:schemeClr val="tx1"/>
            </a:solidFill>
          </a:ln>
        </p:spPr>
      </p:pic>
      <p:pic>
        <p:nvPicPr>
          <p:cNvPr id="15" name="Image 14">
            <a:extLst>
              <a:ext uri="{FF2B5EF4-FFF2-40B4-BE49-F238E27FC236}">
                <a16:creationId xmlns:a16="http://schemas.microsoft.com/office/drawing/2014/main" id="{39676D81-1EC4-4AB6-AFAC-B114A5123E03}"/>
              </a:ext>
            </a:extLst>
          </p:cNvPr>
          <p:cNvPicPr>
            <a:picLocks noChangeAspect="1"/>
          </p:cNvPicPr>
          <p:nvPr/>
        </p:nvPicPr>
        <p:blipFill>
          <a:blip r:embed="rId7"/>
          <a:stretch>
            <a:fillRect/>
          </a:stretch>
        </p:blipFill>
        <p:spPr>
          <a:xfrm>
            <a:off x="4305575" y="3890665"/>
            <a:ext cx="3686174" cy="2500562"/>
          </a:xfrm>
          <a:prstGeom prst="rect">
            <a:avLst/>
          </a:prstGeom>
          <a:ln>
            <a:solidFill>
              <a:schemeClr val="tx1"/>
            </a:solidFill>
          </a:ln>
        </p:spPr>
      </p:pic>
      <p:sp>
        <p:nvSpPr>
          <p:cNvPr id="18" name="ZoneTexte 17">
            <a:extLst>
              <a:ext uri="{FF2B5EF4-FFF2-40B4-BE49-F238E27FC236}">
                <a16:creationId xmlns:a16="http://schemas.microsoft.com/office/drawing/2014/main" id="{502B45C9-9B44-4AE1-8DCF-4E5C219E9F48}"/>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6" name="Image 15">
            <a:extLst>
              <a:ext uri="{FF2B5EF4-FFF2-40B4-BE49-F238E27FC236}">
                <a16:creationId xmlns:a16="http://schemas.microsoft.com/office/drawing/2014/main" id="{4DA7319D-7490-4C46-91F4-FEBE80539B1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193714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fade">
                                      <p:cBhvr>
                                        <p:cTn id="29" dur="500"/>
                                        <p:tgtEl>
                                          <p:spTgt spid="7">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3"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834" y="194206"/>
            <a:ext cx="4277838" cy="523220"/>
          </a:xfrm>
          <a:prstGeom prst="rect">
            <a:avLst/>
          </a:prstGeom>
          <a:noFill/>
        </p:spPr>
        <p:txBody>
          <a:bodyPr wrap="none" rtlCol="0">
            <a:spAutoFit/>
          </a:bodyPr>
          <a:lstStyle/>
          <a:p>
            <a:r>
              <a:rPr lang="fr-FR" sz="2800" dirty="0"/>
              <a:t>Pour le suivi quotidien …</a:t>
            </a:r>
          </a:p>
        </p:txBody>
      </p:sp>
      <p:pic>
        <p:nvPicPr>
          <p:cNvPr id="8" name="Image 7" descr="Une image contenant texte, carte&#10;&#10;Description générée avec un niveau de confiance très élevé">
            <a:extLst>
              <a:ext uri="{FF2B5EF4-FFF2-40B4-BE49-F238E27FC236}">
                <a16:creationId xmlns:a16="http://schemas.microsoft.com/office/drawing/2014/main" id="{79F9E7FB-BBD9-4356-8268-1F452EF63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935" y="914400"/>
            <a:ext cx="5286568" cy="4145262"/>
          </a:xfrm>
          <a:prstGeom prst="rect">
            <a:avLst/>
          </a:prstGeom>
          <a:ln>
            <a:solidFill>
              <a:schemeClr val="tx1"/>
            </a:solidFill>
          </a:ln>
        </p:spPr>
      </p:pic>
      <p:pic>
        <p:nvPicPr>
          <p:cNvPr id="12" name="Image 11" descr="Une image contenant capture d’écran, intérieur, ciel&#10;&#10;Description générée avec un niveau de confiance très élevé">
            <a:extLst>
              <a:ext uri="{FF2B5EF4-FFF2-40B4-BE49-F238E27FC236}">
                <a16:creationId xmlns:a16="http://schemas.microsoft.com/office/drawing/2014/main" id="{4D1DD84A-75F8-41C0-8589-12E7C65E8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67" y="914400"/>
            <a:ext cx="5126551" cy="4100286"/>
          </a:xfrm>
          <a:prstGeom prst="rect">
            <a:avLst/>
          </a:prstGeom>
          <a:ln>
            <a:solidFill>
              <a:schemeClr val="bg2"/>
            </a:solidFill>
          </a:ln>
        </p:spPr>
      </p:pic>
      <p:pic>
        <p:nvPicPr>
          <p:cNvPr id="17" name="Image 16" descr="Une image contenant musique&#10;&#10;Description générée avec un niveau de confiance élevé">
            <a:extLst>
              <a:ext uri="{FF2B5EF4-FFF2-40B4-BE49-F238E27FC236}">
                <a16:creationId xmlns:a16="http://schemas.microsoft.com/office/drawing/2014/main" id="{72CB8FF6-5587-4732-AF06-4567FCAE9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696" y="3254385"/>
            <a:ext cx="4825690" cy="3520601"/>
          </a:xfrm>
          <a:prstGeom prst="rect">
            <a:avLst/>
          </a:prstGeom>
          <a:ln>
            <a:solidFill>
              <a:schemeClr val="tx1"/>
            </a:solidFill>
          </a:ln>
        </p:spPr>
      </p:pic>
      <p:sp>
        <p:nvSpPr>
          <p:cNvPr id="9" name="ZoneTexte 8">
            <a:extLst>
              <a:ext uri="{FF2B5EF4-FFF2-40B4-BE49-F238E27FC236}">
                <a16:creationId xmlns:a16="http://schemas.microsoft.com/office/drawing/2014/main" id="{8CC12997-84FF-4FDA-BB6C-5BFE55D64B6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7" name="Image 6">
            <a:extLst>
              <a:ext uri="{FF2B5EF4-FFF2-40B4-BE49-F238E27FC236}">
                <a16:creationId xmlns:a16="http://schemas.microsoft.com/office/drawing/2014/main" id="{15DB508B-B6C9-48B5-9279-BF95F5F777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4250238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1733933" y="1672808"/>
            <a:ext cx="2500108" cy="523220"/>
          </a:xfrm>
          <a:prstGeom prst="rect">
            <a:avLst/>
          </a:prstGeom>
          <a:noFill/>
        </p:spPr>
        <p:txBody>
          <a:bodyPr wrap="none" rtlCol="0">
            <a:spAutoFit/>
          </a:bodyPr>
          <a:lstStyle/>
          <a:p>
            <a:r>
              <a:rPr lang="fr-FR" sz="2800" dirty="0"/>
              <a:t>Infra as Code</a:t>
            </a:r>
          </a:p>
        </p:txBody>
      </p:sp>
      <p:sp>
        <p:nvSpPr>
          <p:cNvPr id="6" name="TextBox 5"/>
          <p:cNvSpPr txBox="1"/>
          <p:nvPr/>
        </p:nvSpPr>
        <p:spPr>
          <a:xfrm>
            <a:off x="7043210" y="1672808"/>
            <a:ext cx="4098366" cy="523220"/>
          </a:xfrm>
          <a:prstGeom prst="rect">
            <a:avLst/>
          </a:prstGeom>
          <a:noFill/>
        </p:spPr>
        <p:txBody>
          <a:bodyPr wrap="none" rtlCol="0">
            <a:spAutoFit/>
          </a:bodyPr>
          <a:lstStyle/>
          <a:p>
            <a:r>
              <a:rPr lang="fr-FR" sz="2800" dirty="0"/>
              <a:t>Configuration as Code</a:t>
            </a:r>
          </a:p>
        </p:txBody>
      </p:sp>
      <p:sp>
        <p:nvSpPr>
          <p:cNvPr id="2" name="TextBox 1"/>
          <p:cNvSpPr txBox="1"/>
          <p:nvPr/>
        </p:nvSpPr>
        <p:spPr>
          <a:xfrm>
            <a:off x="4234041" y="3100387"/>
            <a:ext cx="3437223" cy="2793072"/>
          </a:xfrm>
          <a:prstGeom prst="rect">
            <a:avLst/>
          </a:prstGeom>
          <a:noFill/>
        </p:spPr>
        <p:txBody>
          <a:bodyPr wrap="none" rtlCol="0">
            <a:spAutoFit/>
          </a:bodyPr>
          <a:lstStyle/>
          <a:p>
            <a:pPr>
              <a:lnSpc>
                <a:spcPct val="200000"/>
              </a:lnSpc>
            </a:pPr>
            <a:r>
              <a:rPr lang="fr-FR" dirty="0"/>
              <a:t>Moins de XML, .</a:t>
            </a:r>
            <a:r>
              <a:rPr lang="fr-FR" dirty="0" err="1"/>
              <a:t>json</a:t>
            </a:r>
            <a:r>
              <a:rPr lang="fr-FR" dirty="0"/>
              <a:t>, .config, …</a:t>
            </a:r>
          </a:p>
          <a:p>
            <a:pPr>
              <a:lnSpc>
                <a:spcPct val="200000"/>
              </a:lnSpc>
            </a:pPr>
            <a:r>
              <a:rPr lang="fr-FR" dirty="0"/>
              <a:t>C’est du code ! </a:t>
            </a:r>
          </a:p>
          <a:p>
            <a:pPr>
              <a:lnSpc>
                <a:spcPct val="200000"/>
              </a:lnSpc>
            </a:pPr>
            <a:r>
              <a:rPr lang="fr-FR" dirty="0"/>
              <a:t>Evite la duplication</a:t>
            </a:r>
          </a:p>
          <a:p>
            <a:pPr>
              <a:lnSpc>
                <a:spcPct val="200000"/>
              </a:lnSpc>
            </a:pPr>
            <a:r>
              <a:rPr lang="fr-FR" dirty="0"/>
              <a:t>Historique des modifications</a:t>
            </a:r>
          </a:p>
          <a:p>
            <a:pPr>
              <a:lnSpc>
                <a:spcPct val="200000"/>
              </a:lnSpc>
            </a:pPr>
            <a:r>
              <a:rPr lang="fr-FR" dirty="0"/>
              <a:t>Traçabilité</a:t>
            </a:r>
          </a:p>
        </p:txBody>
      </p:sp>
      <p:sp>
        <p:nvSpPr>
          <p:cNvPr id="7" name="TextBox 4">
            <a:extLst>
              <a:ext uri="{FF2B5EF4-FFF2-40B4-BE49-F238E27FC236}">
                <a16:creationId xmlns:a16="http://schemas.microsoft.com/office/drawing/2014/main" id="{E39BC234-F068-4910-9107-D98F767E89D1}"/>
              </a:ext>
            </a:extLst>
          </p:cNvPr>
          <p:cNvSpPr txBox="1"/>
          <p:nvPr/>
        </p:nvSpPr>
        <p:spPr>
          <a:xfrm>
            <a:off x="449419" y="303640"/>
            <a:ext cx="2297680" cy="646331"/>
          </a:xfrm>
          <a:prstGeom prst="rect">
            <a:avLst/>
          </a:prstGeom>
          <a:noFill/>
        </p:spPr>
        <p:txBody>
          <a:bodyPr wrap="none" rtlCol="0">
            <a:spAutoFit/>
          </a:bodyPr>
          <a:lstStyle/>
          <a:p>
            <a:r>
              <a:rPr lang="fr-FR" sz="3600" dirty="0"/>
              <a:t>* as Code</a:t>
            </a:r>
          </a:p>
        </p:txBody>
      </p:sp>
      <p:cxnSp>
        <p:nvCxnSpPr>
          <p:cNvPr id="4" name="Connecteur : en angle 3">
            <a:extLst>
              <a:ext uri="{FF2B5EF4-FFF2-40B4-BE49-F238E27FC236}">
                <a16:creationId xmlns:a16="http://schemas.microsoft.com/office/drawing/2014/main" id="{67E37ACB-D24A-4C45-8654-1B396922755E}"/>
              </a:ext>
            </a:extLst>
          </p:cNvPr>
          <p:cNvCxnSpPr>
            <a:stCxn id="5" idx="2"/>
            <a:endCxn id="2" idx="1"/>
          </p:cNvCxnSpPr>
          <p:nvPr/>
        </p:nvCxnSpPr>
        <p:spPr>
          <a:xfrm rot="16200000" flipH="1">
            <a:off x="2458567" y="2721448"/>
            <a:ext cx="2300895" cy="125005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Connecteur : en angle 8">
            <a:extLst>
              <a:ext uri="{FF2B5EF4-FFF2-40B4-BE49-F238E27FC236}">
                <a16:creationId xmlns:a16="http://schemas.microsoft.com/office/drawing/2014/main" id="{4D2EF44A-287E-446E-AADF-43B88C70D5C3}"/>
              </a:ext>
            </a:extLst>
          </p:cNvPr>
          <p:cNvCxnSpPr>
            <a:stCxn id="6" idx="2"/>
            <a:endCxn id="2" idx="3"/>
          </p:cNvCxnSpPr>
          <p:nvPr/>
        </p:nvCxnSpPr>
        <p:spPr>
          <a:xfrm rot="5400000">
            <a:off x="7231382" y="2635911"/>
            <a:ext cx="2300895" cy="142112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12" name="ZoneTexte 11">
            <a:extLst>
              <a:ext uri="{FF2B5EF4-FFF2-40B4-BE49-F238E27FC236}">
                <a16:creationId xmlns:a16="http://schemas.microsoft.com/office/drawing/2014/main" id="{478C20DE-488B-4391-BF33-576792019B5F}"/>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34377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51D6B8F1-92B6-4A94-9226-A83CF1C05018}"/>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TextBox 1"/>
          <p:cNvSpPr txBox="1"/>
          <p:nvPr/>
        </p:nvSpPr>
        <p:spPr>
          <a:xfrm>
            <a:off x="407634" y="262643"/>
            <a:ext cx="4889800" cy="523220"/>
          </a:xfrm>
          <a:prstGeom prst="rect">
            <a:avLst/>
          </a:prstGeom>
          <a:noFill/>
        </p:spPr>
        <p:txBody>
          <a:bodyPr wrap="none" rtlCol="0">
            <a:spAutoFit/>
          </a:bodyPr>
          <a:lstStyle/>
          <a:p>
            <a:r>
              <a:rPr lang="fr-FR" sz="2800" dirty="0"/>
              <a:t>Release </a:t>
            </a:r>
            <a:r>
              <a:rPr lang="fr-FR" sz="2800" dirty="0" err="1"/>
              <a:t>changelog</a:t>
            </a:r>
            <a:r>
              <a:rPr lang="fr-FR" sz="2800" dirty="0"/>
              <a:t> as Code</a:t>
            </a:r>
          </a:p>
        </p:txBody>
      </p:sp>
      <p:sp>
        <p:nvSpPr>
          <p:cNvPr id="5" name="Rectangle 2">
            <a:extLst>
              <a:ext uri="{FF2B5EF4-FFF2-40B4-BE49-F238E27FC236}">
                <a16:creationId xmlns:a16="http://schemas.microsoft.com/office/drawing/2014/main" id="{EFA48F37-DB5D-4725-A97C-421DA15EDEB1}"/>
              </a:ext>
            </a:extLst>
          </p:cNvPr>
          <p:cNvSpPr>
            <a:spLocks noChangeArrowheads="1"/>
          </p:cNvSpPr>
          <p:nvPr/>
        </p:nvSpPr>
        <p:spPr bwMode="auto">
          <a:xfrm>
            <a:off x="638048" y="1005593"/>
            <a:ext cx="4137152" cy="1077218"/>
          </a:xfrm>
          <a:prstGeom prst="rect">
            <a:avLst/>
          </a:prstGeom>
          <a:solidFill>
            <a:srgbClr val="FFFFFF"/>
          </a:solidFill>
          <a:ln>
            <a:solidFill>
              <a:schemeClr val="bg2"/>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600" b="0" i="0" u="none" strike="noStrike" cap="none" normalizeH="0" baseline="0" dirty="0">
                <a:ln>
                  <a:noFill/>
                </a:ln>
                <a:solidFill>
                  <a:schemeClr val="bg2"/>
                </a:solidFill>
                <a:effectLst/>
                <a:latin typeface="+mj-lt"/>
              </a:rPr>
              <a:t>&lt;type&gt;(&lt;scope&gt;): &lt;</a:t>
            </a:r>
            <a:r>
              <a:rPr kumimoji="0" lang="fr-FR" altLang="fr-FR" sz="1600" b="0" i="0" u="none" strike="noStrike" cap="none" normalizeH="0" baseline="0" dirty="0" err="1">
                <a:ln>
                  <a:noFill/>
                </a:ln>
                <a:solidFill>
                  <a:schemeClr val="bg2"/>
                </a:solidFill>
                <a:effectLst/>
                <a:latin typeface="+mj-lt"/>
              </a:rPr>
              <a:t>subject</a:t>
            </a:r>
            <a:r>
              <a:rPr kumimoji="0" lang="fr-FR" altLang="fr-FR" sz="1600" b="0" i="0" u="none" strike="noStrike" cap="none" normalizeH="0" baseline="0" dirty="0">
                <a:ln>
                  <a:noFill/>
                </a:ln>
                <a:solidFill>
                  <a:schemeClr val="bg2"/>
                </a:solidFill>
                <a:effectLst/>
                <a:latin typeface="+mj-lt"/>
              </a:rPr>
              <a:t>&gt;</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600" b="0" i="0" u="none" strike="noStrike" cap="none" normalizeH="0" baseline="0" dirty="0">
                <a:ln>
                  <a:noFill/>
                </a:ln>
                <a:solidFill>
                  <a:schemeClr val="bg2"/>
                </a:solidFill>
                <a:effectLst/>
                <a:latin typeface="+mj-lt"/>
              </a:rPr>
              <a:t>&lt;body&gt;</a:t>
            </a:r>
            <a:endParaRPr lang="fr-FR" altLang="fr-FR" sz="1600" dirty="0">
              <a:solidFill>
                <a:schemeClr val="bg2"/>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600" b="0" i="0" u="none" strike="noStrike" cap="none" normalizeH="0" baseline="0" dirty="0">
                <a:ln>
                  <a:noFill/>
                </a:ln>
                <a:solidFill>
                  <a:schemeClr val="bg2"/>
                </a:solidFill>
                <a:effectLst/>
                <a:latin typeface="+mj-lt"/>
              </a:rPr>
              <a:t> &lt;</a:t>
            </a:r>
            <a:r>
              <a:rPr kumimoji="0" lang="fr-FR" altLang="fr-FR" sz="1600" b="0" i="0" u="none" strike="noStrike" cap="none" normalizeH="0" baseline="0" dirty="0" err="1">
                <a:ln>
                  <a:noFill/>
                </a:ln>
                <a:solidFill>
                  <a:schemeClr val="bg2"/>
                </a:solidFill>
                <a:effectLst/>
                <a:latin typeface="+mj-lt"/>
              </a:rPr>
              <a:t>footer</a:t>
            </a:r>
            <a:r>
              <a:rPr kumimoji="0" lang="fr-FR" altLang="fr-FR" sz="1600" b="0" i="0" u="none" strike="noStrike" cap="none" normalizeH="0" baseline="0" dirty="0">
                <a:ln>
                  <a:noFill/>
                </a:ln>
                <a:solidFill>
                  <a:schemeClr val="bg2"/>
                </a:solidFill>
                <a:effectLst/>
                <a:latin typeface="+mj-lt"/>
              </a:rPr>
              <a:t>&gt;</a:t>
            </a:r>
            <a:r>
              <a:rPr kumimoji="0" lang="fr-FR" altLang="fr-FR" sz="1400" b="0" i="0" u="none" strike="noStrike" cap="none" normalizeH="0" baseline="0" dirty="0">
                <a:ln>
                  <a:noFill/>
                </a:ln>
                <a:solidFill>
                  <a:schemeClr val="bg2"/>
                </a:solidFill>
                <a:effectLst/>
                <a:latin typeface="+mj-lt"/>
              </a:rPr>
              <a:t> </a:t>
            </a:r>
            <a:endParaRPr kumimoji="0" lang="fr-FR" altLang="fr-FR" sz="4000" b="0" i="0" u="none" strike="noStrike" cap="none" normalizeH="0" baseline="0" dirty="0">
              <a:ln>
                <a:noFill/>
              </a:ln>
              <a:solidFill>
                <a:schemeClr val="bg2"/>
              </a:solidFill>
              <a:effectLst/>
              <a:latin typeface="+mj-lt"/>
            </a:endParaRPr>
          </a:p>
        </p:txBody>
      </p:sp>
      <p:pic>
        <p:nvPicPr>
          <p:cNvPr id="6" name="Image 5">
            <a:extLst>
              <a:ext uri="{FF2B5EF4-FFF2-40B4-BE49-F238E27FC236}">
                <a16:creationId xmlns:a16="http://schemas.microsoft.com/office/drawing/2014/main" id="{DF800F07-DB5D-4D45-BDA6-E1F1892135E4}"/>
              </a:ext>
            </a:extLst>
          </p:cNvPr>
          <p:cNvPicPr>
            <a:picLocks noChangeAspect="1"/>
          </p:cNvPicPr>
          <p:nvPr/>
        </p:nvPicPr>
        <p:blipFill>
          <a:blip r:embed="rId3"/>
          <a:stretch>
            <a:fillRect/>
          </a:stretch>
        </p:blipFill>
        <p:spPr>
          <a:xfrm>
            <a:off x="5630962" y="262643"/>
            <a:ext cx="6286500" cy="1485900"/>
          </a:xfrm>
          <a:prstGeom prst="rect">
            <a:avLst/>
          </a:prstGeom>
        </p:spPr>
      </p:pic>
      <p:pic>
        <p:nvPicPr>
          <p:cNvPr id="7" name="Image 6">
            <a:extLst>
              <a:ext uri="{FF2B5EF4-FFF2-40B4-BE49-F238E27FC236}">
                <a16:creationId xmlns:a16="http://schemas.microsoft.com/office/drawing/2014/main" id="{6B447A66-118C-4183-98BB-DB5960C9CB63}"/>
              </a:ext>
            </a:extLst>
          </p:cNvPr>
          <p:cNvPicPr>
            <a:picLocks noChangeAspect="1"/>
          </p:cNvPicPr>
          <p:nvPr/>
        </p:nvPicPr>
        <p:blipFill>
          <a:blip r:embed="rId4"/>
          <a:stretch>
            <a:fillRect/>
          </a:stretch>
        </p:blipFill>
        <p:spPr>
          <a:xfrm>
            <a:off x="5630962" y="1742447"/>
            <a:ext cx="6286500" cy="800100"/>
          </a:xfrm>
          <a:prstGeom prst="rect">
            <a:avLst/>
          </a:prstGeom>
        </p:spPr>
      </p:pic>
      <p:pic>
        <p:nvPicPr>
          <p:cNvPr id="8" name="Image 7">
            <a:extLst>
              <a:ext uri="{FF2B5EF4-FFF2-40B4-BE49-F238E27FC236}">
                <a16:creationId xmlns:a16="http://schemas.microsoft.com/office/drawing/2014/main" id="{BB378EBD-5B10-45A5-AED3-A0DC2C89198A}"/>
              </a:ext>
            </a:extLst>
          </p:cNvPr>
          <p:cNvPicPr>
            <a:picLocks noChangeAspect="1"/>
          </p:cNvPicPr>
          <p:nvPr/>
        </p:nvPicPr>
        <p:blipFill>
          <a:blip r:embed="rId5"/>
          <a:stretch>
            <a:fillRect/>
          </a:stretch>
        </p:blipFill>
        <p:spPr>
          <a:xfrm>
            <a:off x="5630962" y="2542547"/>
            <a:ext cx="6286500" cy="762000"/>
          </a:xfrm>
          <a:prstGeom prst="rect">
            <a:avLst/>
          </a:prstGeom>
        </p:spPr>
      </p:pic>
      <p:sp>
        <p:nvSpPr>
          <p:cNvPr id="9" name="Rectangle 2">
            <a:extLst>
              <a:ext uri="{FF2B5EF4-FFF2-40B4-BE49-F238E27FC236}">
                <a16:creationId xmlns:a16="http://schemas.microsoft.com/office/drawing/2014/main" id="{FDD4075D-CBB4-43F4-907F-78C96CF35E5B}"/>
              </a:ext>
            </a:extLst>
          </p:cNvPr>
          <p:cNvSpPr>
            <a:spLocks noChangeArrowheads="1"/>
          </p:cNvSpPr>
          <p:nvPr/>
        </p:nvSpPr>
        <p:spPr bwMode="auto">
          <a:xfrm>
            <a:off x="638048" y="2430778"/>
            <a:ext cx="4137152" cy="2458365"/>
          </a:xfrm>
          <a:prstGeom prst="rect">
            <a:avLst/>
          </a:prstGeom>
          <a:solidFill>
            <a:srgbClr val="FFFFFF"/>
          </a:solidFill>
          <a:ln>
            <a:solidFill>
              <a:schemeClr val="tx1"/>
            </a:solidFill>
          </a:ln>
          <a:effectLst/>
        </p:spPr>
        <p:txBody>
          <a:bodyPr vert="horz" wrap="square" lIns="0" tIns="0" rIns="0" bIns="0" numCol="1" anchor="ctr" anchorCtr="0" compatLnSpc="1">
            <a:prstTxWarp prst="textNoShape">
              <a:avLst/>
            </a:prstTxWarp>
            <a:spAutoFit/>
          </a:bodyPr>
          <a:lstStyle/>
          <a:p>
            <a:pPr eaLnBrk="0" fontAlgn="base" hangingPunct="0">
              <a:lnSpc>
                <a:spcPct val="150000"/>
              </a:lnSpc>
              <a:spcBef>
                <a:spcPct val="0"/>
              </a:spcBef>
              <a:spcAft>
                <a:spcPct val="0"/>
              </a:spcAft>
            </a:pPr>
            <a:r>
              <a:rPr lang="fr-FR" altLang="fr-FR" dirty="0">
                <a:solidFill>
                  <a:schemeClr val="bg2"/>
                </a:solidFill>
                <a:latin typeface="+mj-lt"/>
              </a:rPr>
              <a:t>feat</a:t>
            </a:r>
            <a:r>
              <a:rPr kumimoji="0" lang="fr-FR" altLang="fr-FR" b="0" i="0" u="none" strike="noStrike" cap="none" normalizeH="0" baseline="0" dirty="0">
                <a:ln>
                  <a:noFill/>
                </a:ln>
                <a:solidFill>
                  <a:schemeClr val="bg2"/>
                </a:solidFill>
                <a:effectLst/>
                <a:latin typeface="+mj-lt"/>
              </a:rPr>
              <a:t>(</a:t>
            </a:r>
            <a:r>
              <a:rPr kumimoji="0" lang="fr-FR" altLang="fr-FR" b="0" i="0" u="none" strike="noStrike" cap="none" normalizeH="0" baseline="0" dirty="0" err="1">
                <a:ln>
                  <a:noFill/>
                </a:ln>
                <a:solidFill>
                  <a:schemeClr val="bg2"/>
                </a:solidFill>
                <a:effectLst/>
                <a:latin typeface="+mj-lt"/>
              </a:rPr>
              <a:t>pricer</a:t>
            </a:r>
            <a:r>
              <a:rPr kumimoji="0" lang="fr-FR" altLang="fr-FR" b="0" i="0" u="none" strike="noStrike" cap="none" normalizeH="0" baseline="0" dirty="0">
                <a:ln>
                  <a:noFill/>
                </a:ln>
                <a:solidFill>
                  <a:schemeClr val="bg2"/>
                </a:solidFill>
                <a:effectLst/>
                <a:latin typeface="+mj-lt"/>
              </a:rPr>
              <a:t>): </a:t>
            </a:r>
            <a:r>
              <a:rPr kumimoji="0" lang="fr-FR" altLang="fr-FR" b="0" i="0" u="none" strike="noStrike" cap="none" normalizeH="0" baseline="0" dirty="0" err="1">
                <a:ln>
                  <a:noFill/>
                </a:ln>
                <a:solidFill>
                  <a:schemeClr val="bg2"/>
                </a:solidFill>
                <a:effectLst/>
                <a:latin typeface="+mj-lt"/>
              </a:rPr>
              <a:t>Add</a:t>
            </a:r>
            <a:r>
              <a:rPr kumimoji="0" lang="fr-FR" altLang="fr-FR" b="0" i="0" u="none" strike="noStrike" cap="none" normalizeH="0" baseline="0" dirty="0">
                <a:ln>
                  <a:noFill/>
                </a:ln>
                <a:solidFill>
                  <a:schemeClr val="bg2"/>
                </a:solidFill>
                <a:effectLst/>
                <a:latin typeface="+mj-lt"/>
              </a:rPr>
              <a:t> new </a:t>
            </a:r>
            <a:r>
              <a:rPr kumimoji="0" lang="fr-FR" altLang="fr-FR" b="0" i="0" u="none" strike="noStrike" cap="none" normalizeH="0" baseline="0" dirty="0" err="1">
                <a:ln>
                  <a:noFill/>
                </a:ln>
                <a:solidFill>
                  <a:schemeClr val="bg2"/>
                </a:solidFill>
                <a:effectLst/>
                <a:latin typeface="+mj-lt"/>
              </a:rPr>
              <a:t>currency</a:t>
            </a:r>
            <a:br>
              <a:rPr kumimoji="0" lang="fr-FR" altLang="fr-FR" b="0" i="0" u="none" strike="noStrike" cap="none" normalizeH="0" baseline="0" dirty="0">
                <a:ln>
                  <a:noFill/>
                </a:ln>
                <a:solidFill>
                  <a:schemeClr val="bg2"/>
                </a:solidFill>
                <a:effectLst/>
                <a:latin typeface="+mj-lt"/>
              </a:rPr>
            </a:br>
            <a:endParaRPr kumimoji="0" lang="fr-FR" altLang="fr-FR" b="0" i="0" u="none" strike="noStrike" cap="none" normalizeH="0" baseline="0" dirty="0">
              <a:ln>
                <a:noFill/>
              </a:ln>
              <a:solidFill>
                <a:schemeClr val="bg2"/>
              </a:solidFill>
              <a:effectLst/>
              <a:latin typeface="+mj-lt"/>
            </a:endParaRPr>
          </a:p>
          <a:p>
            <a:pPr eaLnBrk="0" fontAlgn="base" hangingPunct="0">
              <a:lnSpc>
                <a:spcPct val="150000"/>
              </a:lnSpc>
              <a:spcBef>
                <a:spcPct val="0"/>
              </a:spcBef>
              <a:spcAft>
                <a:spcPct val="0"/>
              </a:spcAft>
            </a:pPr>
            <a:r>
              <a:rPr lang="fr-FR" altLang="fr-FR" dirty="0">
                <a:solidFill>
                  <a:schemeClr val="bg2"/>
                </a:solidFill>
                <a:latin typeface="+mj-lt"/>
              </a:rPr>
              <a:t>Select new </a:t>
            </a:r>
            <a:r>
              <a:rPr lang="fr-FR" altLang="fr-FR" dirty="0" err="1">
                <a:solidFill>
                  <a:schemeClr val="bg2"/>
                </a:solidFill>
                <a:latin typeface="+mj-lt"/>
              </a:rPr>
              <a:t>currency</a:t>
            </a:r>
            <a:r>
              <a:rPr lang="fr-FR" altLang="fr-FR" dirty="0">
                <a:solidFill>
                  <a:schemeClr val="bg2"/>
                </a:solidFill>
                <a:latin typeface="+mj-lt"/>
              </a:rPr>
              <a:t> pair at the end of </a:t>
            </a:r>
            <a:r>
              <a:rPr lang="fr-FR" altLang="fr-FR" dirty="0" err="1">
                <a:solidFill>
                  <a:schemeClr val="bg2"/>
                </a:solidFill>
                <a:latin typeface="+mj-lt"/>
              </a:rPr>
              <a:t>pricer</a:t>
            </a:r>
            <a:r>
              <a:rPr lang="fr-FR" altLang="fr-FR" dirty="0">
                <a:solidFill>
                  <a:schemeClr val="bg2"/>
                </a:solidFill>
                <a:latin typeface="+mj-lt"/>
              </a:rPr>
              <a:t> </a:t>
            </a:r>
            <a:r>
              <a:rPr lang="fr-FR" altLang="fr-FR" dirty="0" err="1">
                <a:solidFill>
                  <a:schemeClr val="bg2"/>
                </a:solidFill>
                <a:latin typeface="+mj-lt"/>
              </a:rPr>
              <a:t>template</a:t>
            </a:r>
            <a:br>
              <a:rPr lang="fr-FR" altLang="fr-FR" dirty="0">
                <a:solidFill>
                  <a:schemeClr val="bg2"/>
                </a:solidFill>
                <a:latin typeface="+mj-lt"/>
              </a:rPr>
            </a:br>
            <a:endParaRPr lang="fr-FR" altLang="fr-FR" dirty="0">
              <a:solidFill>
                <a:schemeClr val="bg2"/>
              </a:solidFill>
              <a:latin typeface="+mj-lt"/>
            </a:endParaRPr>
          </a:p>
          <a:p>
            <a:pPr eaLnBrk="0" fontAlgn="base" hangingPunct="0">
              <a:lnSpc>
                <a:spcPct val="150000"/>
              </a:lnSpc>
              <a:spcBef>
                <a:spcPct val="0"/>
              </a:spcBef>
              <a:spcAft>
                <a:spcPct val="0"/>
              </a:spcAft>
            </a:pPr>
            <a:r>
              <a:rPr kumimoji="0" lang="fr-FR" altLang="fr-FR" b="0" i="0" u="none" strike="noStrike" cap="none" normalizeH="0" baseline="0" dirty="0">
                <a:ln>
                  <a:noFill/>
                </a:ln>
                <a:solidFill>
                  <a:schemeClr val="bg2"/>
                </a:solidFill>
                <a:effectLst/>
                <a:latin typeface="+mj-lt"/>
              </a:rPr>
              <a:t> Closes SGE-4252</a:t>
            </a:r>
            <a:endParaRPr kumimoji="0" lang="fr-FR" altLang="fr-FR" sz="4400" b="0" i="0" u="none" strike="noStrike" cap="none" normalizeH="0" baseline="0" dirty="0">
              <a:ln>
                <a:noFill/>
              </a:ln>
              <a:solidFill>
                <a:schemeClr val="bg2"/>
              </a:solidFill>
              <a:effectLst/>
              <a:latin typeface="+mj-lt"/>
            </a:endParaRPr>
          </a:p>
        </p:txBody>
      </p:sp>
      <p:pic>
        <p:nvPicPr>
          <p:cNvPr id="2060" name="Picture 12" descr="Résultat de recherche d'images pour &quot;github svg&quot;">
            <a:extLst>
              <a:ext uri="{FF2B5EF4-FFF2-40B4-BE49-F238E27FC236}">
                <a16:creationId xmlns:a16="http://schemas.microsoft.com/office/drawing/2014/main" id="{F42AFDA7-263D-48A6-9559-E8185EA170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46379" y="307313"/>
            <a:ext cx="1010557" cy="1010557"/>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90DB2608-23C8-4A86-A8EB-60423D6A6A6A}"/>
              </a:ext>
            </a:extLst>
          </p:cNvPr>
          <p:cNvSpPr txBox="1"/>
          <p:nvPr/>
        </p:nvSpPr>
        <p:spPr>
          <a:xfrm>
            <a:off x="5166225" y="3807500"/>
            <a:ext cx="6751237" cy="2862322"/>
          </a:xfrm>
          <a:prstGeom prst="rect">
            <a:avLst/>
          </a:prstGeom>
          <a:solidFill>
            <a:srgbClr val="FFFFFF"/>
          </a:solidFill>
          <a:ln>
            <a:solidFill>
              <a:schemeClr val="bg2"/>
            </a:solidFill>
          </a:ln>
        </p:spPr>
        <p:txBody>
          <a:bodyPr wrap="square" rtlCol="0">
            <a:spAutoFit/>
          </a:bodyPr>
          <a:lstStyle/>
          <a:p>
            <a:r>
              <a:rPr lang="fr-FR" sz="2400" dirty="0" err="1"/>
              <a:t>Features</a:t>
            </a:r>
            <a:r>
              <a:rPr lang="fr-FR" dirty="0"/>
              <a:t> </a:t>
            </a:r>
          </a:p>
          <a:p>
            <a:r>
              <a:rPr lang="fr-FR" dirty="0"/>
              <a:t>  $location:</a:t>
            </a:r>
          </a:p>
          <a:p>
            <a:pPr marL="742950" lvl="1" indent="-285750">
              <a:buFont typeface="Arial" panose="020B0604020202020204" pitchFamily="34" charset="0"/>
              <a:buChar char="•"/>
            </a:pPr>
            <a:r>
              <a:rPr lang="fr-FR" dirty="0" err="1">
                <a:latin typeface="Campton Light" panose="00000500000000000000" pitchFamily="50" charset="0"/>
              </a:rPr>
              <a:t>Remove</a:t>
            </a:r>
            <a:r>
              <a:rPr lang="fr-FR" dirty="0">
                <a:latin typeface="Campton Light" panose="00000500000000000000" pitchFamily="50" charset="0"/>
              </a:rPr>
              <a:t> </a:t>
            </a:r>
            <a:r>
              <a:rPr lang="fr-FR" dirty="0" err="1">
                <a:latin typeface="Campton Light" panose="00000500000000000000" pitchFamily="50" charset="0"/>
              </a:rPr>
              <a:t>unnecessary</a:t>
            </a:r>
            <a:r>
              <a:rPr lang="fr-FR" dirty="0">
                <a:latin typeface="Campton Light" panose="00000500000000000000" pitchFamily="50" charset="0"/>
              </a:rPr>
              <a:t> </a:t>
            </a:r>
            <a:r>
              <a:rPr lang="fr-FR" dirty="0" err="1">
                <a:latin typeface="Campton Light" panose="00000500000000000000" pitchFamily="50" charset="0"/>
              </a:rPr>
              <a:t>capturing</a:t>
            </a:r>
            <a:r>
              <a:rPr lang="fr-FR" dirty="0">
                <a:latin typeface="Campton Light" panose="00000500000000000000" pitchFamily="50" charset="0"/>
              </a:rPr>
              <a:t> groupe …(Closes #9)</a:t>
            </a:r>
          </a:p>
          <a:p>
            <a:pPr marL="742950" lvl="1" indent="-285750">
              <a:buFont typeface="Arial" panose="020B0604020202020204" pitchFamily="34" charset="0"/>
              <a:buChar char="•"/>
            </a:pPr>
            <a:r>
              <a:rPr lang="fr-FR" dirty="0">
                <a:latin typeface="Campton Light" panose="00000500000000000000" pitchFamily="50" charset="0"/>
              </a:rPr>
              <a:t>Minor changes (</a:t>
            </a:r>
            <a:r>
              <a:rPr lang="fr-FR" dirty="0" err="1">
                <a:latin typeface="Campton Light" panose="00000500000000000000" pitchFamily="50" charset="0"/>
              </a:rPr>
              <a:t>unused</a:t>
            </a:r>
            <a:r>
              <a:rPr lang="fr-FR" dirty="0">
                <a:latin typeface="Campton Light" panose="00000500000000000000" pitchFamily="50" charset="0"/>
              </a:rPr>
              <a:t> </a:t>
            </a:r>
            <a:r>
              <a:rPr lang="fr-FR" dirty="0" err="1">
                <a:latin typeface="Campton Light" panose="00000500000000000000" pitchFamily="50" charset="0"/>
              </a:rPr>
              <a:t>deps</a:t>
            </a:r>
            <a:r>
              <a:rPr lang="fr-FR" dirty="0">
                <a:latin typeface="Campton Light" panose="00000500000000000000" pitchFamily="50" charset="0"/>
              </a:rPr>
              <a:t>, … (Closes #7)</a:t>
            </a:r>
          </a:p>
          <a:p>
            <a:r>
              <a:rPr lang="fr-FR" dirty="0">
                <a:latin typeface="Campton Light" panose="00000500000000000000" pitchFamily="50" charset="0"/>
              </a:rPr>
              <a:t>  </a:t>
            </a:r>
            <a:r>
              <a:rPr lang="fr-FR" dirty="0">
                <a:latin typeface="+mj-lt"/>
              </a:rPr>
              <a:t>$compile:</a:t>
            </a:r>
          </a:p>
          <a:p>
            <a:pPr marL="742950" lvl="1" indent="-285750">
              <a:buFont typeface="Arial" panose="020B0604020202020204" pitchFamily="34" charset="0"/>
              <a:buChar char="•"/>
            </a:pPr>
            <a:r>
              <a:rPr lang="fr-FR" dirty="0" err="1">
                <a:latin typeface="Campton Light" panose="00000500000000000000" pitchFamily="50" charset="0"/>
              </a:rPr>
              <a:t>Add</a:t>
            </a:r>
            <a:r>
              <a:rPr lang="fr-FR" dirty="0">
                <a:latin typeface="Campton Light" panose="00000500000000000000" pitchFamily="50" charset="0"/>
              </a:rPr>
              <a:t> support for </a:t>
            </a:r>
            <a:r>
              <a:rPr lang="fr-FR" dirty="0" err="1">
                <a:latin typeface="Campton Light" panose="00000500000000000000" pitchFamily="50" charset="0"/>
              </a:rPr>
              <a:t>arbitrary</a:t>
            </a:r>
            <a:r>
              <a:rPr lang="fr-FR" dirty="0">
                <a:latin typeface="Campton Light" panose="00000500000000000000" pitchFamily="50" charset="0"/>
              </a:rPr>
              <a:t> DOM </a:t>
            </a:r>
            <a:r>
              <a:rPr lang="fr-FR" dirty="0" err="1">
                <a:latin typeface="Campton Light" panose="00000500000000000000" pitchFamily="50" charset="0"/>
              </a:rPr>
              <a:t>properti</a:t>
            </a:r>
            <a:r>
              <a:rPr lang="fr-FR" dirty="0">
                <a:latin typeface="Campton Light" panose="00000500000000000000" pitchFamily="50" charset="0"/>
              </a:rPr>
              <a:t> and </a:t>
            </a:r>
            <a:r>
              <a:rPr lang="fr-FR" dirty="0" err="1">
                <a:latin typeface="Campton Light" panose="00000500000000000000" pitchFamily="50" charset="0"/>
              </a:rPr>
              <a:t>event</a:t>
            </a:r>
            <a:r>
              <a:rPr lang="fr-FR" dirty="0">
                <a:latin typeface="Campton Light" panose="00000500000000000000" pitchFamily="50" charset="0"/>
              </a:rPr>
              <a:t>…</a:t>
            </a:r>
          </a:p>
          <a:p>
            <a:r>
              <a:rPr lang="fr-FR" sz="2400" dirty="0">
                <a:latin typeface="+mj-lt"/>
              </a:rPr>
              <a:t>Fix</a:t>
            </a:r>
          </a:p>
          <a:p>
            <a:r>
              <a:rPr lang="fr-FR" sz="2400" dirty="0">
                <a:latin typeface="+mj-lt"/>
              </a:rPr>
              <a:t>  </a:t>
            </a:r>
            <a:r>
              <a:rPr lang="fr-FR" dirty="0" err="1">
                <a:latin typeface="+mj-lt"/>
              </a:rPr>
              <a:t>ngMock</a:t>
            </a:r>
            <a:r>
              <a:rPr lang="fr-FR" dirty="0">
                <a:latin typeface="+mj-lt"/>
              </a:rPr>
              <a:t>:</a:t>
            </a:r>
          </a:p>
          <a:p>
            <a:pPr marL="742950" lvl="1" indent="-285750">
              <a:buFont typeface="Arial" panose="020B0604020202020204" pitchFamily="34" charset="0"/>
              <a:buChar char="•"/>
            </a:pPr>
            <a:r>
              <a:rPr lang="fr-FR" dirty="0" err="1">
                <a:latin typeface="Campton Light" panose="00000500000000000000" pitchFamily="50" charset="0"/>
              </a:rPr>
              <a:t>Pass</a:t>
            </a:r>
            <a:r>
              <a:rPr lang="fr-FR" dirty="0">
                <a:latin typeface="Campton Light" panose="00000500000000000000" pitchFamily="50" charset="0"/>
              </a:rPr>
              <a:t> </a:t>
            </a:r>
            <a:r>
              <a:rPr lang="fr-FR" dirty="0" err="1">
                <a:latin typeface="Campton Light" panose="00000500000000000000" pitchFamily="50" charset="0"/>
              </a:rPr>
              <a:t>failed</a:t>
            </a:r>
            <a:r>
              <a:rPr lang="fr-FR" dirty="0">
                <a:latin typeface="Campton Light" panose="00000500000000000000" pitchFamily="50" charset="0"/>
              </a:rPr>
              <a:t> HTTP expectations to $</a:t>
            </a:r>
            <a:r>
              <a:rPr lang="fr-FR" dirty="0" err="1">
                <a:latin typeface="Campton Light" panose="00000500000000000000" pitchFamily="50" charset="0"/>
              </a:rPr>
              <a:t>exceptionHandler</a:t>
            </a:r>
            <a:endParaRPr lang="fr-FR" dirty="0">
              <a:latin typeface="Campton Light" panose="00000500000000000000" pitchFamily="50" charset="0"/>
            </a:endParaRPr>
          </a:p>
        </p:txBody>
      </p:sp>
      <p:pic>
        <p:nvPicPr>
          <p:cNvPr id="2050" name="Picture 2" descr="https://github.com/rafinskipg/git-changelog/raw/master/images/git-changelog-logo.png">
            <a:extLst>
              <a:ext uri="{FF2B5EF4-FFF2-40B4-BE49-F238E27FC236}">
                <a16:creationId xmlns:a16="http://schemas.microsoft.com/office/drawing/2014/main" id="{356E5F6D-B653-4A5F-8008-98E27D11C2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80496" y="3364498"/>
            <a:ext cx="1876440" cy="87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98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2060"/>
                                        </p:tgtEl>
                                        <p:attrNameLst>
                                          <p:attrName>style.visibility</p:attrName>
                                        </p:attrNameLst>
                                      </p:cBhvr>
                                      <p:to>
                                        <p:strVal val="visible"/>
                                      </p:to>
                                    </p:set>
                                    <p:animEffect transition="in" filter="fade">
                                      <p:cBhvr>
                                        <p:cTn id="26" dur="500"/>
                                        <p:tgtEl>
                                          <p:spTgt spid="20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mmodities screen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08" y="3681000"/>
            <a:ext cx="3779092" cy="277133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6" name="Picture 2" descr="Structured Products screen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08" y="805133"/>
            <a:ext cx="3779093" cy="277133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2536" y="271464"/>
            <a:ext cx="3035639" cy="400110"/>
          </a:xfrm>
          <a:prstGeom prst="rect">
            <a:avLst/>
          </a:prstGeom>
          <a:noFill/>
        </p:spPr>
        <p:txBody>
          <a:bodyPr wrap="none" rtlCol="0">
            <a:spAutoFit/>
          </a:bodyPr>
          <a:lstStyle/>
          <a:p>
            <a:r>
              <a:rPr lang="fr-FR" sz="2000" b="1" dirty="0"/>
              <a:t> Plateforme de Trading</a:t>
            </a:r>
          </a:p>
        </p:txBody>
      </p:sp>
      <p:sp>
        <p:nvSpPr>
          <p:cNvPr id="9" name="ZoneTexte 8">
            <a:extLst>
              <a:ext uri="{FF2B5EF4-FFF2-40B4-BE49-F238E27FC236}">
                <a16:creationId xmlns:a16="http://schemas.microsoft.com/office/drawing/2014/main" id="{2BEBCDF7-C807-4490-B352-BC1A3A55ECC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4" name="Image 3">
            <a:extLst>
              <a:ext uri="{FF2B5EF4-FFF2-40B4-BE49-F238E27FC236}">
                <a16:creationId xmlns:a16="http://schemas.microsoft.com/office/drawing/2014/main" id="{6E85F265-8501-4C03-A06B-72077190BC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8172" y="805133"/>
            <a:ext cx="6862572" cy="4274867"/>
          </a:xfrm>
          <a:prstGeom prst="rect">
            <a:avLst/>
          </a:prstGeom>
          <a:ln>
            <a:solidFill>
              <a:schemeClr val="bg2"/>
            </a:solidFill>
          </a:ln>
        </p:spPr>
      </p:pic>
      <p:pic>
        <p:nvPicPr>
          <p:cNvPr id="10" name="Image 9">
            <a:extLst>
              <a:ext uri="{FF2B5EF4-FFF2-40B4-BE49-F238E27FC236}">
                <a16:creationId xmlns:a16="http://schemas.microsoft.com/office/drawing/2014/main" id="{3C643384-9BAB-4883-8380-FC9470FA097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56748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9871" y="995780"/>
            <a:ext cx="883575" cy="369332"/>
          </a:xfrm>
          <a:prstGeom prst="rect">
            <a:avLst/>
          </a:prstGeom>
          <a:noFill/>
        </p:spPr>
        <p:txBody>
          <a:bodyPr wrap="none" rtlCol="0">
            <a:spAutoFit/>
          </a:bodyPr>
          <a:lstStyle/>
          <a:p>
            <a:r>
              <a:rPr lang="fr-FR" dirty="0"/>
              <a:t>8h – 9h</a:t>
            </a:r>
          </a:p>
        </p:txBody>
      </p:sp>
      <p:sp>
        <p:nvSpPr>
          <p:cNvPr id="7" name="TextBox 6"/>
          <p:cNvSpPr txBox="1"/>
          <p:nvPr/>
        </p:nvSpPr>
        <p:spPr>
          <a:xfrm>
            <a:off x="4548851" y="1471166"/>
            <a:ext cx="2610779" cy="369332"/>
          </a:xfrm>
          <a:prstGeom prst="rect">
            <a:avLst/>
          </a:prstGeom>
          <a:noFill/>
        </p:spPr>
        <p:txBody>
          <a:bodyPr wrap="none" rtlCol="0">
            <a:spAutoFit/>
          </a:bodyPr>
          <a:lstStyle/>
          <a:p>
            <a:r>
              <a:rPr lang="fr-FR" dirty="0"/>
              <a:t>Y a-t-il un problème ?</a:t>
            </a:r>
          </a:p>
        </p:txBody>
      </p:sp>
      <p:sp>
        <p:nvSpPr>
          <p:cNvPr id="6" name="TextBox 5"/>
          <p:cNvSpPr txBox="1"/>
          <p:nvPr/>
        </p:nvSpPr>
        <p:spPr>
          <a:xfrm>
            <a:off x="4395556" y="2975621"/>
            <a:ext cx="570541" cy="369332"/>
          </a:xfrm>
          <a:prstGeom prst="rect">
            <a:avLst/>
          </a:prstGeom>
          <a:noFill/>
        </p:spPr>
        <p:txBody>
          <a:bodyPr wrap="none" rtlCol="0">
            <a:spAutoFit/>
          </a:bodyPr>
          <a:lstStyle/>
          <a:p>
            <a:r>
              <a:rPr lang="fr-FR" dirty="0"/>
              <a:t>Oui</a:t>
            </a:r>
          </a:p>
        </p:txBody>
      </p:sp>
      <p:sp>
        <p:nvSpPr>
          <p:cNvPr id="10" name="TextBox 9"/>
          <p:cNvSpPr txBox="1"/>
          <p:nvPr/>
        </p:nvSpPr>
        <p:spPr>
          <a:xfrm>
            <a:off x="6664413" y="2975621"/>
            <a:ext cx="638471" cy="369332"/>
          </a:xfrm>
          <a:prstGeom prst="rect">
            <a:avLst/>
          </a:prstGeom>
          <a:noFill/>
        </p:spPr>
        <p:txBody>
          <a:bodyPr wrap="square" rtlCol="0">
            <a:spAutoFit/>
          </a:bodyPr>
          <a:lstStyle/>
          <a:p>
            <a:r>
              <a:rPr lang="fr-FR" dirty="0"/>
              <a:t>Non</a:t>
            </a:r>
          </a:p>
        </p:txBody>
      </p:sp>
      <p:sp>
        <p:nvSpPr>
          <p:cNvPr id="8" name="TextBox 7"/>
          <p:cNvSpPr txBox="1"/>
          <p:nvPr/>
        </p:nvSpPr>
        <p:spPr>
          <a:xfrm>
            <a:off x="5568754" y="5301772"/>
            <a:ext cx="2829788" cy="1200329"/>
          </a:xfrm>
          <a:prstGeom prst="rect">
            <a:avLst/>
          </a:prstGeom>
          <a:noFill/>
        </p:spPr>
        <p:txBody>
          <a:bodyPr wrap="square" rtlCol="0">
            <a:spAutoFit/>
          </a:bodyPr>
          <a:lstStyle/>
          <a:p>
            <a:r>
              <a:rPr lang="fr-FR" dirty="0"/>
              <a:t>Prenons un café </a:t>
            </a:r>
          </a:p>
          <a:p>
            <a:r>
              <a:rPr lang="fr-FR" dirty="0"/>
              <a:t> et démarrons une session de pair-</a:t>
            </a:r>
            <a:r>
              <a:rPr lang="fr-FR" dirty="0" err="1"/>
              <a:t>programming</a:t>
            </a:r>
            <a:r>
              <a:rPr lang="fr-FR" dirty="0"/>
              <a:t> </a:t>
            </a:r>
          </a:p>
        </p:txBody>
      </p:sp>
      <p:sp>
        <p:nvSpPr>
          <p:cNvPr id="12" name="TextBox 11"/>
          <p:cNvSpPr txBox="1"/>
          <p:nvPr/>
        </p:nvSpPr>
        <p:spPr>
          <a:xfrm>
            <a:off x="3748904" y="5369565"/>
            <a:ext cx="1862754" cy="646331"/>
          </a:xfrm>
          <a:prstGeom prst="rect">
            <a:avLst/>
          </a:prstGeom>
          <a:noFill/>
        </p:spPr>
        <p:txBody>
          <a:bodyPr wrap="square" rtlCol="0">
            <a:spAutoFit/>
          </a:bodyPr>
          <a:lstStyle/>
          <a:p>
            <a:r>
              <a:rPr lang="fr-FR" dirty="0"/>
              <a:t>Voyons voir ce qui ne va pas</a:t>
            </a:r>
          </a:p>
        </p:txBody>
      </p:sp>
      <p:sp>
        <p:nvSpPr>
          <p:cNvPr id="3" name="TextBox 2"/>
          <p:cNvSpPr txBox="1"/>
          <p:nvPr/>
        </p:nvSpPr>
        <p:spPr>
          <a:xfrm>
            <a:off x="431800" y="317500"/>
            <a:ext cx="3263907" cy="584775"/>
          </a:xfrm>
          <a:prstGeom prst="rect">
            <a:avLst/>
          </a:prstGeom>
          <a:noFill/>
        </p:spPr>
        <p:txBody>
          <a:bodyPr wrap="none" rtlCol="0">
            <a:spAutoFit/>
          </a:bodyPr>
          <a:lstStyle/>
          <a:p>
            <a:r>
              <a:rPr lang="fr-FR" sz="3200" b="1" dirty="0" err="1"/>
              <a:t>Morning</a:t>
            </a:r>
            <a:r>
              <a:rPr lang="fr-FR" sz="3200" b="1" dirty="0"/>
              <a:t> </a:t>
            </a:r>
            <a:r>
              <a:rPr lang="fr-FR" sz="3200" b="1" dirty="0" err="1"/>
              <a:t>checks</a:t>
            </a:r>
            <a:endParaRPr lang="fr-FR" sz="3200" b="1" dirty="0"/>
          </a:p>
        </p:txBody>
      </p:sp>
      <p:cxnSp>
        <p:nvCxnSpPr>
          <p:cNvPr id="11" name="Elbow Connector 10"/>
          <p:cNvCxnSpPr>
            <a:cxnSpLocks/>
            <a:stCxn id="7" idx="2"/>
            <a:endCxn id="10" idx="0"/>
          </p:cNvCxnSpPr>
          <p:nvPr/>
        </p:nvCxnSpPr>
        <p:spPr>
          <a:xfrm rot="16200000" flipH="1">
            <a:off x="5851384" y="1843355"/>
            <a:ext cx="1135123" cy="1129408"/>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6" idx="0"/>
          </p:cNvCxnSpPr>
          <p:nvPr/>
        </p:nvCxnSpPr>
        <p:spPr>
          <a:xfrm rot="5400000">
            <a:off x="4699973" y="1821352"/>
            <a:ext cx="1135123" cy="1173414"/>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6" idx="2"/>
            <a:endCxn id="12" idx="0"/>
          </p:cNvCxnSpPr>
          <p:nvPr/>
        </p:nvCxnSpPr>
        <p:spPr>
          <a:xfrm flipH="1">
            <a:off x="4680281" y="3344953"/>
            <a:ext cx="546" cy="202461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0" idx="2"/>
            <a:endCxn id="8" idx="0"/>
          </p:cNvCxnSpPr>
          <p:nvPr/>
        </p:nvCxnSpPr>
        <p:spPr>
          <a:xfrm flipH="1">
            <a:off x="6983648" y="3344953"/>
            <a:ext cx="1" cy="195681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13" y="3004991"/>
            <a:ext cx="3676764" cy="2022220"/>
          </a:xfrm>
          <a:prstGeom prst="rect">
            <a:avLst/>
          </a:prstGeom>
          <a:ln>
            <a:solidFill>
              <a:schemeClr val="bg2"/>
            </a:solidFill>
          </a:ln>
        </p:spPr>
      </p:pic>
      <p:sp>
        <p:nvSpPr>
          <p:cNvPr id="33" name="ZoneTexte 32">
            <a:extLst>
              <a:ext uri="{FF2B5EF4-FFF2-40B4-BE49-F238E27FC236}">
                <a16:creationId xmlns:a16="http://schemas.microsoft.com/office/drawing/2014/main" id="{54B6F42F-4667-4960-8C6F-852D73F4BEF8}"/>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26" name="Picture 2" descr="it crowd chris odowd GIF">
            <a:extLst>
              <a:ext uri="{FF2B5EF4-FFF2-40B4-BE49-F238E27FC236}">
                <a16:creationId xmlns:a16="http://schemas.microsoft.com/office/drawing/2014/main" id="{E4F11933-D533-404A-B381-539E727702A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28692" y="3004991"/>
            <a:ext cx="3676763" cy="20222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D5E0D4A7-91DB-44B8-B5C7-33B691A9C8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343074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6" grpId="0"/>
      <p:bldP spid="10" grpId="0"/>
      <p:bldP spid="8"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31800" y="317500"/>
            <a:ext cx="2709075" cy="584775"/>
          </a:xfrm>
          <a:prstGeom prst="rect">
            <a:avLst/>
          </a:prstGeom>
          <a:noFill/>
        </p:spPr>
        <p:txBody>
          <a:bodyPr wrap="none" rtlCol="0">
            <a:spAutoFit/>
          </a:bodyPr>
          <a:lstStyle/>
          <a:p>
            <a:r>
              <a:rPr lang="fr-FR" sz="3200" b="1" dirty="0"/>
              <a:t>Release time</a:t>
            </a:r>
          </a:p>
        </p:txBody>
      </p:sp>
      <p:sp>
        <p:nvSpPr>
          <p:cNvPr id="19" name="TextBox 18"/>
          <p:cNvSpPr txBox="1"/>
          <p:nvPr/>
        </p:nvSpPr>
        <p:spPr>
          <a:xfrm>
            <a:off x="5883894" y="995780"/>
            <a:ext cx="586058" cy="369332"/>
          </a:xfrm>
          <a:prstGeom prst="rect">
            <a:avLst/>
          </a:prstGeom>
          <a:noFill/>
        </p:spPr>
        <p:txBody>
          <a:bodyPr wrap="none" rtlCol="0">
            <a:spAutoFit/>
          </a:bodyPr>
          <a:lstStyle/>
          <a:p>
            <a:r>
              <a:rPr lang="fr-FR" dirty="0"/>
              <a:t>14h</a:t>
            </a:r>
          </a:p>
        </p:txBody>
      </p:sp>
      <p:sp>
        <p:nvSpPr>
          <p:cNvPr id="21" name="TextBox 20"/>
          <p:cNvSpPr txBox="1"/>
          <p:nvPr/>
        </p:nvSpPr>
        <p:spPr>
          <a:xfrm>
            <a:off x="4465582" y="1330720"/>
            <a:ext cx="3553537" cy="369332"/>
          </a:xfrm>
          <a:prstGeom prst="rect">
            <a:avLst/>
          </a:prstGeom>
          <a:noFill/>
        </p:spPr>
        <p:txBody>
          <a:bodyPr wrap="none" rtlCol="0">
            <a:spAutoFit/>
          </a:bodyPr>
          <a:lstStyle/>
          <a:p>
            <a:r>
              <a:rPr lang="fr-FR" dirty="0"/>
              <a:t>Est-ce qu’on livre aujourd’hui ?</a:t>
            </a:r>
          </a:p>
        </p:txBody>
      </p:sp>
      <p:sp>
        <p:nvSpPr>
          <p:cNvPr id="23" name="TextBox 22"/>
          <p:cNvSpPr txBox="1"/>
          <p:nvPr/>
        </p:nvSpPr>
        <p:spPr>
          <a:xfrm>
            <a:off x="4827354" y="2975621"/>
            <a:ext cx="570541" cy="369332"/>
          </a:xfrm>
          <a:prstGeom prst="rect">
            <a:avLst/>
          </a:prstGeom>
          <a:noFill/>
        </p:spPr>
        <p:txBody>
          <a:bodyPr wrap="none" rtlCol="0">
            <a:spAutoFit/>
          </a:bodyPr>
          <a:lstStyle/>
          <a:p>
            <a:r>
              <a:rPr lang="fr-FR" dirty="0"/>
              <a:t>Oui</a:t>
            </a:r>
          </a:p>
        </p:txBody>
      </p:sp>
      <p:sp>
        <p:nvSpPr>
          <p:cNvPr id="24" name="TextBox 23"/>
          <p:cNvSpPr txBox="1"/>
          <p:nvPr/>
        </p:nvSpPr>
        <p:spPr>
          <a:xfrm>
            <a:off x="6808214" y="2972156"/>
            <a:ext cx="860905" cy="369332"/>
          </a:xfrm>
          <a:prstGeom prst="rect">
            <a:avLst/>
          </a:prstGeom>
          <a:noFill/>
        </p:spPr>
        <p:txBody>
          <a:bodyPr wrap="square" rtlCol="0">
            <a:spAutoFit/>
          </a:bodyPr>
          <a:lstStyle/>
          <a:p>
            <a:r>
              <a:rPr lang="fr-FR" dirty="0"/>
              <a:t>Non</a:t>
            </a:r>
          </a:p>
        </p:txBody>
      </p:sp>
      <p:sp>
        <p:nvSpPr>
          <p:cNvPr id="25" name="TextBox 24"/>
          <p:cNvSpPr txBox="1"/>
          <p:nvPr/>
        </p:nvSpPr>
        <p:spPr>
          <a:xfrm>
            <a:off x="5952344" y="5349555"/>
            <a:ext cx="2572643" cy="1200329"/>
          </a:xfrm>
          <a:prstGeom prst="rect">
            <a:avLst/>
          </a:prstGeom>
          <a:noFill/>
        </p:spPr>
        <p:txBody>
          <a:bodyPr wrap="square" rtlCol="0">
            <a:spAutoFit/>
          </a:bodyPr>
          <a:lstStyle/>
          <a:p>
            <a:r>
              <a:rPr lang="fr-FR" dirty="0"/>
              <a:t>Prenons un café </a:t>
            </a:r>
          </a:p>
          <a:p>
            <a:r>
              <a:rPr lang="fr-FR" dirty="0"/>
              <a:t> et démarrons une session de pair-</a:t>
            </a:r>
            <a:r>
              <a:rPr lang="fr-FR" dirty="0" err="1"/>
              <a:t>programming</a:t>
            </a:r>
            <a:r>
              <a:rPr lang="fr-FR" dirty="0"/>
              <a:t> </a:t>
            </a:r>
          </a:p>
        </p:txBody>
      </p:sp>
      <p:sp>
        <p:nvSpPr>
          <p:cNvPr id="26" name="TextBox 25"/>
          <p:cNvSpPr txBox="1"/>
          <p:nvPr/>
        </p:nvSpPr>
        <p:spPr>
          <a:xfrm>
            <a:off x="3959099" y="5400555"/>
            <a:ext cx="2267317" cy="923330"/>
          </a:xfrm>
          <a:prstGeom prst="rect">
            <a:avLst/>
          </a:prstGeom>
          <a:noFill/>
        </p:spPr>
        <p:txBody>
          <a:bodyPr wrap="square" rtlCol="0">
            <a:spAutoFit/>
          </a:bodyPr>
          <a:lstStyle/>
          <a:p>
            <a:r>
              <a:rPr lang="fr-FR" dirty="0"/>
              <a:t>Générons le changelog et </a:t>
            </a:r>
            <a:r>
              <a:rPr lang="fr-FR" dirty="0" err="1"/>
              <a:t>deployons</a:t>
            </a:r>
            <a:r>
              <a:rPr lang="fr-FR" dirty="0"/>
              <a:t> !</a:t>
            </a:r>
          </a:p>
        </p:txBody>
      </p:sp>
      <p:cxnSp>
        <p:nvCxnSpPr>
          <p:cNvPr id="27" name="Elbow Connector 26"/>
          <p:cNvCxnSpPr>
            <a:cxnSpLocks/>
            <a:stCxn id="21" idx="2"/>
            <a:endCxn id="24" idx="0"/>
          </p:cNvCxnSpPr>
          <p:nvPr/>
        </p:nvCxnSpPr>
        <p:spPr>
          <a:xfrm rot="16200000" flipH="1">
            <a:off x="6104457" y="1837946"/>
            <a:ext cx="1272104" cy="996316"/>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1" idx="2"/>
            <a:endCxn id="23" idx="0"/>
          </p:cNvCxnSpPr>
          <p:nvPr/>
        </p:nvCxnSpPr>
        <p:spPr>
          <a:xfrm rot="5400000">
            <a:off x="5039704" y="1772973"/>
            <a:ext cx="1275569" cy="1129726"/>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3" idx="2"/>
            <a:endCxn id="26" idx="0"/>
          </p:cNvCxnSpPr>
          <p:nvPr/>
        </p:nvCxnSpPr>
        <p:spPr>
          <a:xfrm flipH="1">
            <a:off x="5092758" y="3344953"/>
            <a:ext cx="19867" cy="205560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24" idx="2"/>
            <a:endCxn id="25" idx="0"/>
          </p:cNvCxnSpPr>
          <p:nvPr/>
        </p:nvCxnSpPr>
        <p:spPr>
          <a:xfrm flipH="1">
            <a:off x="7238666" y="3341488"/>
            <a:ext cx="1" cy="20080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22" y="3156822"/>
            <a:ext cx="3970298" cy="2018235"/>
          </a:xfrm>
          <a:prstGeom prst="rect">
            <a:avLst/>
          </a:prstGeom>
          <a:ln>
            <a:solidFill>
              <a:schemeClr val="bg2"/>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989" y="3041458"/>
            <a:ext cx="3048000" cy="2133600"/>
          </a:xfrm>
          <a:prstGeom prst="rect">
            <a:avLst/>
          </a:prstGeom>
          <a:ln>
            <a:solidFill>
              <a:schemeClr val="bg2"/>
            </a:solidFill>
          </a:ln>
        </p:spPr>
      </p:pic>
      <p:sp>
        <p:nvSpPr>
          <p:cNvPr id="33" name="ZoneTexte 32">
            <a:extLst>
              <a:ext uri="{FF2B5EF4-FFF2-40B4-BE49-F238E27FC236}">
                <a16:creationId xmlns:a16="http://schemas.microsoft.com/office/drawing/2014/main" id="{E2085D04-B7A1-4C19-A173-A79FF9F59B7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6" name="Image 15">
            <a:extLst>
              <a:ext uri="{FF2B5EF4-FFF2-40B4-BE49-F238E27FC236}">
                <a16:creationId xmlns:a16="http://schemas.microsoft.com/office/drawing/2014/main" id="{77C473B2-F27D-497C-B868-0E96565733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16922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4" grpId="0"/>
      <p:bldP spid="25"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31800" y="317500"/>
            <a:ext cx="2629759" cy="584775"/>
          </a:xfrm>
          <a:prstGeom prst="rect">
            <a:avLst/>
          </a:prstGeom>
          <a:noFill/>
        </p:spPr>
        <p:txBody>
          <a:bodyPr wrap="none" rtlCol="0">
            <a:spAutoFit/>
          </a:bodyPr>
          <a:lstStyle/>
          <a:p>
            <a:r>
              <a:rPr lang="fr-FR" sz="3200" b="1" dirty="0"/>
              <a:t>Fin du sprint</a:t>
            </a:r>
          </a:p>
        </p:txBody>
      </p:sp>
      <p:sp>
        <p:nvSpPr>
          <p:cNvPr id="21" name="TextBox 20"/>
          <p:cNvSpPr txBox="1"/>
          <p:nvPr/>
        </p:nvSpPr>
        <p:spPr>
          <a:xfrm>
            <a:off x="3415188" y="1454844"/>
            <a:ext cx="5832238" cy="369332"/>
          </a:xfrm>
          <a:prstGeom prst="rect">
            <a:avLst/>
          </a:prstGeom>
          <a:noFill/>
        </p:spPr>
        <p:txBody>
          <a:bodyPr wrap="none" rtlCol="0">
            <a:spAutoFit/>
          </a:bodyPr>
          <a:lstStyle/>
          <a:p>
            <a:r>
              <a:rPr lang="fr-FR" dirty="0"/>
              <a:t>Qui veut être le « Production Leader » de ce sprint ?</a:t>
            </a:r>
          </a:p>
        </p:txBody>
      </p:sp>
      <p:sp>
        <p:nvSpPr>
          <p:cNvPr id="22" name="TextBox 21"/>
          <p:cNvSpPr txBox="1"/>
          <p:nvPr/>
        </p:nvSpPr>
        <p:spPr>
          <a:xfrm>
            <a:off x="4827354" y="2975621"/>
            <a:ext cx="576248" cy="369332"/>
          </a:xfrm>
          <a:prstGeom prst="rect">
            <a:avLst/>
          </a:prstGeom>
          <a:noFill/>
        </p:spPr>
        <p:txBody>
          <a:bodyPr wrap="none" rtlCol="0">
            <a:spAutoFit/>
          </a:bodyPr>
          <a:lstStyle/>
          <a:p>
            <a:r>
              <a:rPr lang="fr-FR" dirty="0"/>
              <a:t>Moi</a:t>
            </a:r>
          </a:p>
        </p:txBody>
      </p:sp>
      <p:sp>
        <p:nvSpPr>
          <p:cNvPr id="23" name="TextBox 22"/>
          <p:cNvSpPr txBox="1"/>
          <p:nvPr/>
        </p:nvSpPr>
        <p:spPr>
          <a:xfrm>
            <a:off x="6770223" y="2975621"/>
            <a:ext cx="1210777" cy="369332"/>
          </a:xfrm>
          <a:prstGeom prst="rect">
            <a:avLst/>
          </a:prstGeom>
          <a:noFill/>
        </p:spPr>
        <p:txBody>
          <a:bodyPr wrap="square" rtlCol="0">
            <a:spAutoFit/>
          </a:bodyPr>
          <a:lstStyle/>
          <a:p>
            <a:r>
              <a:rPr lang="fr-FR" dirty="0"/>
              <a:t>Pas moi</a:t>
            </a:r>
          </a:p>
        </p:txBody>
      </p:sp>
      <p:sp>
        <p:nvSpPr>
          <p:cNvPr id="24" name="TextBox 23"/>
          <p:cNvSpPr txBox="1"/>
          <p:nvPr/>
        </p:nvSpPr>
        <p:spPr>
          <a:xfrm>
            <a:off x="6201520" y="5199390"/>
            <a:ext cx="2348182" cy="923330"/>
          </a:xfrm>
          <a:prstGeom prst="rect">
            <a:avLst/>
          </a:prstGeom>
          <a:noFill/>
        </p:spPr>
        <p:txBody>
          <a:bodyPr wrap="square" rtlCol="0">
            <a:spAutoFit/>
          </a:bodyPr>
          <a:lstStyle/>
          <a:p>
            <a:r>
              <a:rPr lang="fr-FR" dirty="0"/>
              <a:t>Je participe au </a:t>
            </a:r>
            <a:r>
              <a:rPr lang="fr-FR" dirty="0" err="1"/>
              <a:t>backlog</a:t>
            </a:r>
            <a:r>
              <a:rPr lang="fr-FR" dirty="0"/>
              <a:t> de mon équipe</a:t>
            </a:r>
          </a:p>
        </p:txBody>
      </p:sp>
      <p:sp>
        <p:nvSpPr>
          <p:cNvPr id="25" name="TextBox 24"/>
          <p:cNvSpPr txBox="1"/>
          <p:nvPr/>
        </p:nvSpPr>
        <p:spPr>
          <a:xfrm>
            <a:off x="3926739" y="5199390"/>
            <a:ext cx="2357947" cy="646331"/>
          </a:xfrm>
          <a:prstGeom prst="rect">
            <a:avLst/>
          </a:prstGeom>
          <a:noFill/>
        </p:spPr>
        <p:txBody>
          <a:bodyPr wrap="square" rtlCol="0">
            <a:spAutoFit/>
          </a:bodyPr>
          <a:lstStyle/>
          <a:p>
            <a:r>
              <a:rPr lang="fr-FR" dirty="0"/>
              <a:t>Je participe au </a:t>
            </a:r>
            <a:r>
              <a:rPr lang="fr-FR" dirty="0" err="1"/>
              <a:t>backlog</a:t>
            </a:r>
            <a:r>
              <a:rPr lang="fr-FR" dirty="0"/>
              <a:t> Prod</a:t>
            </a:r>
          </a:p>
        </p:txBody>
      </p:sp>
      <p:cxnSp>
        <p:nvCxnSpPr>
          <p:cNvPr id="26" name="Elbow Connector 25"/>
          <p:cNvCxnSpPr>
            <a:cxnSpLocks/>
            <a:stCxn id="21" idx="2"/>
            <a:endCxn id="23" idx="0"/>
          </p:cNvCxnSpPr>
          <p:nvPr/>
        </p:nvCxnSpPr>
        <p:spPr>
          <a:xfrm rot="16200000" flipH="1">
            <a:off x="6277737" y="1877745"/>
            <a:ext cx="1151445" cy="1044305"/>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1" idx="2"/>
            <a:endCxn id="22" idx="0"/>
          </p:cNvCxnSpPr>
          <p:nvPr/>
        </p:nvCxnSpPr>
        <p:spPr>
          <a:xfrm rot="5400000">
            <a:off x="5147671" y="1791984"/>
            <a:ext cx="1151445" cy="1215829"/>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22" idx="2"/>
            <a:endCxn id="25" idx="0"/>
          </p:cNvCxnSpPr>
          <p:nvPr/>
        </p:nvCxnSpPr>
        <p:spPr>
          <a:xfrm flipH="1">
            <a:off x="5105713" y="3344953"/>
            <a:ext cx="9765" cy="185443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3" idx="2"/>
            <a:endCxn id="24" idx="0"/>
          </p:cNvCxnSpPr>
          <p:nvPr/>
        </p:nvCxnSpPr>
        <p:spPr>
          <a:xfrm flipH="1">
            <a:off x="7375611" y="3344953"/>
            <a:ext cx="1" cy="185443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9A7F9406-F8A9-4768-A24F-77ED8F4FE8A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AutoShape 2" descr="i got it lol GIF by America's Funniest Home Videos">
            <a:extLst>
              <a:ext uri="{FF2B5EF4-FFF2-40B4-BE49-F238E27FC236}">
                <a16:creationId xmlns:a16="http://schemas.microsoft.com/office/drawing/2014/main" id="{30486FC5-6347-41DA-9F58-F482219C3A4E}"/>
              </a:ext>
            </a:extLst>
          </p:cNvPr>
          <p:cNvSpPr>
            <a:spLocks noChangeAspect="1" noChangeArrowheads="1"/>
          </p:cNvSpPr>
          <p:nvPr/>
        </p:nvSpPr>
        <p:spPr bwMode="auto">
          <a:xfrm>
            <a:off x="3415188" y="3276600"/>
            <a:ext cx="2833212" cy="28332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a:extLst>
              <a:ext uri="{FF2B5EF4-FFF2-40B4-BE49-F238E27FC236}">
                <a16:creationId xmlns:a16="http://schemas.microsoft.com/office/drawing/2014/main" id="{D01F1D3C-81E2-4BED-9FF1-1BAC9CC9B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72" y="3068118"/>
            <a:ext cx="4080858" cy="1884734"/>
          </a:xfrm>
          <a:prstGeom prst="rect">
            <a:avLst/>
          </a:prstGeom>
          <a:ln>
            <a:solidFill>
              <a:schemeClr val="tx1"/>
            </a:solidFill>
          </a:ln>
        </p:spPr>
      </p:pic>
      <p:pic>
        <p:nvPicPr>
          <p:cNvPr id="9" name="Image 8">
            <a:extLst>
              <a:ext uri="{FF2B5EF4-FFF2-40B4-BE49-F238E27FC236}">
                <a16:creationId xmlns:a16="http://schemas.microsoft.com/office/drawing/2014/main" id="{FA571BAC-0A58-4ABD-B32C-270C1D59F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698" y="2975621"/>
            <a:ext cx="2486342" cy="2652098"/>
          </a:xfrm>
          <a:prstGeom prst="rect">
            <a:avLst/>
          </a:prstGeom>
          <a:ln>
            <a:solidFill>
              <a:schemeClr val="bg2"/>
            </a:solidFill>
          </a:ln>
        </p:spPr>
      </p:pic>
      <p:pic>
        <p:nvPicPr>
          <p:cNvPr id="18" name="Image 17">
            <a:extLst>
              <a:ext uri="{FF2B5EF4-FFF2-40B4-BE49-F238E27FC236}">
                <a16:creationId xmlns:a16="http://schemas.microsoft.com/office/drawing/2014/main" id="{D29C16F6-DD2A-40B2-99E5-B7FF3C00A30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346708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217" y="314492"/>
            <a:ext cx="4864345" cy="584775"/>
          </a:xfrm>
          <a:prstGeom prst="rect">
            <a:avLst/>
          </a:prstGeom>
          <a:noFill/>
        </p:spPr>
        <p:txBody>
          <a:bodyPr wrap="none" rtlCol="0">
            <a:spAutoFit/>
          </a:bodyPr>
          <a:lstStyle/>
          <a:p>
            <a:r>
              <a:rPr lang="fr-FR" sz="3200" dirty="0"/>
              <a:t>Ma story est terminée …</a:t>
            </a:r>
          </a:p>
        </p:txBody>
      </p:sp>
      <p:sp>
        <p:nvSpPr>
          <p:cNvPr id="3" name="Rectangle 2"/>
          <p:cNvSpPr/>
          <p:nvPr/>
        </p:nvSpPr>
        <p:spPr>
          <a:xfrm>
            <a:off x="544285" y="1100661"/>
            <a:ext cx="11502572" cy="461665"/>
          </a:xfrm>
          <a:prstGeom prst="rect">
            <a:avLst/>
          </a:prstGeom>
        </p:spPr>
        <p:txBody>
          <a:bodyPr wrap="square">
            <a:spAutoFit/>
          </a:bodyPr>
          <a:lstStyle/>
          <a:p>
            <a:r>
              <a:rPr lang="fr-FR" sz="2400" i="1" dirty="0"/>
              <a:t>« En tant qu’utilisateur je souhaite pouvoir payer ma commande par </a:t>
            </a:r>
            <a:r>
              <a:rPr lang="fr-FR" sz="2400" i="1" dirty="0" err="1"/>
              <a:t>Paypal</a:t>
            </a:r>
            <a:r>
              <a:rPr lang="fr-FR" sz="2400" i="1" dirty="0"/>
              <a:t> ».</a:t>
            </a:r>
          </a:p>
        </p:txBody>
      </p:sp>
      <p:sp>
        <p:nvSpPr>
          <p:cNvPr id="4" name="ZoneTexte 3">
            <a:extLst>
              <a:ext uri="{FF2B5EF4-FFF2-40B4-BE49-F238E27FC236}">
                <a16:creationId xmlns:a16="http://schemas.microsoft.com/office/drawing/2014/main" id="{CD7C0657-1BF0-4F67-B1CC-E2F0D50C1E1C}"/>
              </a:ext>
            </a:extLst>
          </p:cNvPr>
          <p:cNvSpPr txBox="1"/>
          <p:nvPr/>
        </p:nvSpPr>
        <p:spPr>
          <a:xfrm>
            <a:off x="2855674" y="2003089"/>
            <a:ext cx="3755580" cy="3924151"/>
          </a:xfrm>
          <a:prstGeom prst="rect">
            <a:avLst/>
          </a:prstGeom>
          <a:noFill/>
        </p:spPr>
        <p:txBody>
          <a:bodyPr wrap="none" rtlCol="0">
            <a:spAutoFit/>
          </a:bodyPr>
          <a:lstStyle/>
          <a:p>
            <a:pPr>
              <a:lnSpc>
                <a:spcPct val="150000"/>
              </a:lnSpc>
            </a:pPr>
            <a:r>
              <a:rPr lang="fr-FR" sz="2400" dirty="0"/>
              <a:t>Dev </a:t>
            </a:r>
          </a:p>
          <a:p>
            <a:pPr>
              <a:lnSpc>
                <a:spcPct val="150000"/>
              </a:lnSpc>
            </a:pPr>
            <a:r>
              <a:rPr lang="fr-FR" sz="2400" dirty="0"/>
              <a:t>Test ?</a:t>
            </a:r>
          </a:p>
          <a:p>
            <a:pPr>
              <a:lnSpc>
                <a:spcPct val="150000"/>
              </a:lnSpc>
            </a:pPr>
            <a:r>
              <a:rPr lang="fr-FR" sz="2400" dirty="0"/>
              <a:t>Configuration</a:t>
            </a:r>
          </a:p>
          <a:p>
            <a:pPr>
              <a:lnSpc>
                <a:spcPct val="150000"/>
              </a:lnSpc>
            </a:pPr>
            <a:r>
              <a:rPr lang="fr-FR" sz="2400" dirty="0"/>
              <a:t>Logs</a:t>
            </a:r>
          </a:p>
          <a:p>
            <a:pPr>
              <a:lnSpc>
                <a:spcPct val="150000"/>
              </a:lnSpc>
            </a:pPr>
            <a:r>
              <a:rPr lang="fr-FR" sz="2400" dirty="0" err="1"/>
              <a:t>Healthchecks</a:t>
            </a:r>
            <a:endParaRPr lang="fr-FR" sz="2400" dirty="0"/>
          </a:p>
          <a:p>
            <a:pPr>
              <a:lnSpc>
                <a:spcPct val="150000"/>
              </a:lnSpc>
            </a:pPr>
            <a:r>
              <a:rPr lang="fr-FR" sz="2400" dirty="0"/>
              <a:t>Métriques</a:t>
            </a:r>
          </a:p>
          <a:p>
            <a:pPr>
              <a:lnSpc>
                <a:spcPct val="150000"/>
              </a:lnSpc>
            </a:pPr>
            <a:r>
              <a:rPr lang="fr-FR" sz="2400" dirty="0"/>
              <a:t>Monitoring &amp; Dashboard</a:t>
            </a:r>
          </a:p>
        </p:txBody>
      </p:sp>
      <p:pic>
        <p:nvPicPr>
          <p:cNvPr id="6" name="Graphique 5">
            <a:extLst>
              <a:ext uri="{FF2B5EF4-FFF2-40B4-BE49-F238E27FC236}">
                <a16:creationId xmlns:a16="http://schemas.microsoft.com/office/drawing/2014/main" id="{2201483C-87FE-4C36-9F77-5A6C6157CE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2202751"/>
            <a:ext cx="280732" cy="280732"/>
          </a:xfrm>
          <a:prstGeom prst="rect">
            <a:avLst/>
          </a:prstGeom>
        </p:spPr>
      </p:pic>
      <p:pic>
        <p:nvPicPr>
          <p:cNvPr id="7" name="Graphique 6">
            <a:extLst>
              <a:ext uri="{FF2B5EF4-FFF2-40B4-BE49-F238E27FC236}">
                <a16:creationId xmlns:a16="http://schemas.microsoft.com/office/drawing/2014/main" id="{E0D7D9F3-1894-4E42-8E03-8277D6548F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2760946"/>
            <a:ext cx="280732" cy="280732"/>
          </a:xfrm>
          <a:prstGeom prst="rect">
            <a:avLst/>
          </a:prstGeom>
        </p:spPr>
      </p:pic>
      <p:pic>
        <p:nvPicPr>
          <p:cNvPr id="8" name="Graphique 7">
            <a:extLst>
              <a:ext uri="{FF2B5EF4-FFF2-40B4-BE49-F238E27FC236}">
                <a16:creationId xmlns:a16="http://schemas.microsoft.com/office/drawing/2014/main" id="{CFE62E7E-B222-4F80-A57F-2F4C462B5EB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3283861"/>
            <a:ext cx="280732" cy="280732"/>
          </a:xfrm>
          <a:prstGeom prst="rect">
            <a:avLst/>
          </a:prstGeom>
        </p:spPr>
      </p:pic>
      <p:pic>
        <p:nvPicPr>
          <p:cNvPr id="9" name="Graphique 8">
            <a:extLst>
              <a:ext uri="{FF2B5EF4-FFF2-40B4-BE49-F238E27FC236}">
                <a16:creationId xmlns:a16="http://schemas.microsoft.com/office/drawing/2014/main" id="{67433D46-634C-4CCE-AB4F-10767CA3C5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3827542"/>
            <a:ext cx="280732" cy="280732"/>
          </a:xfrm>
          <a:prstGeom prst="rect">
            <a:avLst/>
          </a:prstGeom>
        </p:spPr>
      </p:pic>
      <p:pic>
        <p:nvPicPr>
          <p:cNvPr id="10" name="Graphique 9">
            <a:extLst>
              <a:ext uri="{FF2B5EF4-FFF2-40B4-BE49-F238E27FC236}">
                <a16:creationId xmlns:a16="http://schemas.microsoft.com/office/drawing/2014/main" id="{F689136F-C44D-4A82-9316-0F0189E88E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4393999"/>
            <a:ext cx="280732" cy="280732"/>
          </a:xfrm>
          <a:prstGeom prst="rect">
            <a:avLst/>
          </a:prstGeom>
        </p:spPr>
      </p:pic>
      <p:pic>
        <p:nvPicPr>
          <p:cNvPr id="11" name="Graphique 10">
            <a:extLst>
              <a:ext uri="{FF2B5EF4-FFF2-40B4-BE49-F238E27FC236}">
                <a16:creationId xmlns:a16="http://schemas.microsoft.com/office/drawing/2014/main" id="{3786BB2B-1883-4B12-91F7-6BAD22A9EA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4961584"/>
            <a:ext cx="280732" cy="280732"/>
          </a:xfrm>
          <a:prstGeom prst="rect">
            <a:avLst/>
          </a:prstGeom>
        </p:spPr>
      </p:pic>
      <p:pic>
        <p:nvPicPr>
          <p:cNvPr id="12" name="Graphique 11">
            <a:extLst>
              <a:ext uri="{FF2B5EF4-FFF2-40B4-BE49-F238E27FC236}">
                <a16:creationId xmlns:a16="http://schemas.microsoft.com/office/drawing/2014/main" id="{82C6EDE7-AE45-46CF-84A6-90180CDD777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5487954"/>
            <a:ext cx="280732" cy="280732"/>
          </a:xfrm>
          <a:prstGeom prst="rect">
            <a:avLst/>
          </a:prstGeom>
        </p:spPr>
      </p:pic>
      <p:sp>
        <p:nvSpPr>
          <p:cNvPr id="13" name="ZoneTexte 12">
            <a:extLst>
              <a:ext uri="{FF2B5EF4-FFF2-40B4-BE49-F238E27FC236}">
                <a16:creationId xmlns:a16="http://schemas.microsoft.com/office/drawing/2014/main" id="{57121998-3CBD-4A63-BCC8-878DEC6649E8}"/>
              </a:ext>
            </a:extLst>
          </p:cNvPr>
          <p:cNvSpPr txBox="1"/>
          <p:nvPr/>
        </p:nvSpPr>
        <p:spPr>
          <a:xfrm>
            <a:off x="4786085" y="2151122"/>
            <a:ext cx="466794" cy="1015663"/>
          </a:xfrm>
          <a:prstGeom prst="rect">
            <a:avLst/>
          </a:prstGeom>
          <a:noFill/>
        </p:spPr>
        <p:txBody>
          <a:bodyPr wrap="none" rtlCol="0">
            <a:spAutoFit/>
          </a:bodyPr>
          <a:lstStyle/>
          <a:p>
            <a:r>
              <a:rPr lang="fr-FR" sz="6000" dirty="0"/>
              <a:t>}</a:t>
            </a:r>
          </a:p>
        </p:txBody>
      </p:sp>
      <p:sp>
        <p:nvSpPr>
          <p:cNvPr id="14" name="ZoneTexte 13">
            <a:extLst>
              <a:ext uri="{FF2B5EF4-FFF2-40B4-BE49-F238E27FC236}">
                <a16:creationId xmlns:a16="http://schemas.microsoft.com/office/drawing/2014/main" id="{D098B520-1037-40F6-A781-3E52F2EB0AC1}"/>
              </a:ext>
            </a:extLst>
          </p:cNvPr>
          <p:cNvSpPr txBox="1"/>
          <p:nvPr/>
        </p:nvSpPr>
        <p:spPr>
          <a:xfrm>
            <a:off x="5357105" y="2344656"/>
            <a:ext cx="2074029" cy="584775"/>
          </a:xfrm>
          <a:prstGeom prst="rect">
            <a:avLst/>
          </a:prstGeom>
          <a:noFill/>
        </p:spPr>
        <p:txBody>
          <a:bodyPr wrap="none" rtlCol="0">
            <a:spAutoFit/>
          </a:bodyPr>
          <a:lstStyle/>
          <a:p>
            <a:r>
              <a:rPr lang="fr-FR" sz="3200" dirty="0"/>
              <a:t>Terminé ?</a:t>
            </a:r>
          </a:p>
        </p:txBody>
      </p:sp>
      <p:sp>
        <p:nvSpPr>
          <p:cNvPr id="15" name="ZoneTexte 14">
            <a:extLst>
              <a:ext uri="{FF2B5EF4-FFF2-40B4-BE49-F238E27FC236}">
                <a16:creationId xmlns:a16="http://schemas.microsoft.com/office/drawing/2014/main" id="{67458006-AC23-43A2-82C3-ED2218BE6672}"/>
              </a:ext>
            </a:extLst>
          </p:cNvPr>
          <p:cNvSpPr txBox="1"/>
          <p:nvPr/>
        </p:nvSpPr>
        <p:spPr>
          <a:xfrm>
            <a:off x="6891986" y="3243156"/>
            <a:ext cx="965329" cy="2646878"/>
          </a:xfrm>
          <a:prstGeom prst="rect">
            <a:avLst/>
          </a:prstGeom>
          <a:noFill/>
        </p:spPr>
        <p:txBody>
          <a:bodyPr wrap="none" rtlCol="0">
            <a:spAutoFit/>
          </a:bodyPr>
          <a:lstStyle/>
          <a:p>
            <a:r>
              <a:rPr lang="fr-FR" sz="16600" dirty="0"/>
              <a:t>}</a:t>
            </a:r>
          </a:p>
        </p:txBody>
      </p:sp>
      <p:sp>
        <p:nvSpPr>
          <p:cNvPr id="16" name="ZoneTexte 15">
            <a:extLst>
              <a:ext uri="{FF2B5EF4-FFF2-40B4-BE49-F238E27FC236}">
                <a16:creationId xmlns:a16="http://schemas.microsoft.com/office/drawing/2014/main" id="{A5195EF7-A7E3-4DC8-BE1E-EFC1A21F6581}"/>
              </a:ext>
            </a:extLst>
          </p:cNvPr>
          <p:cNvSpPr txBox="1"/>
          <p:nvPr/>
        </p:nvSpPr>
        <p:spPr>
          <a:xfrm>
            <a:off x="7982376" y="4007477"/>
            <a:ext cx="2554995" cy="954107"/>
          </a:xfrm>
          <a:prstGeom prst="rect">
            <a:avLst/>
          </a:prstGeom>
          <a:noFill/>
        </p:spPr>
        <p:txBody>
          <a:bodyPr wrap="none" rtlCol="0">
            <a:spAutoFit/>
          </a:bodyPr>
          <a:lstStyle/>
          <a:p>
            <a:r>
              <a:rPr lang="fr-FR" sz="2800" dirty="0"/>
              <a:t>Prêt pour</a:t>
            </a:r>
          </a:p>
          <a:p>
            <a:r>
              <a:rPr lang="fr-FR" sz="2800" dirty="0"/>
              <a:t> la production</a:t>
            </a:r>
          </a:p>
        </p:txBody>
      </p:sp>
      <p:sp>
        <p:nvSpPr>
          <p:cNvPr id="19" name="ZoneTexte 18">
            <a:extLst>
              <a:ext uri="{FF2B5EF4-FFF2-40B4-BE49-F238E27FC236}">
                <a16:creationId xmlns:a16="http://schemas.microsoft.com/office/drawing/2014/main" id="{DB237231-040B-491A-83B4-501D0E36668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7" name="Image 16">
            <a:extLst>
              <a:ext uri="{FF2B5EF4-FFF2-40B4-BE49-F238E27FC236}">
                <a16:creationId xmlns:a16="http://schemas.microsoft.com/office/drawing/2014/main" id="{3464D701-7A18-4075-9485-54E8CBBAE7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35624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fade">
                                      <p:cBhvr>
                                        <p:cTn id="36" dur="500"/>
                                        <p:tgtEl>
                                          <p:spTgt spid="4">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fade">
                                      <p:cBhvr>
                                        <p:cTn id="52" dur="500"/>
                                        <p:tgtEl>
                                          <p:spTgt spid="4">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xEl>
                                              <p:pRg st="5" end="5"/>
                                            </p:txEl>
                                          </p:spTgt>
                                        </p:tgtEl>
                                        <p:attrNameLst>
                                          <p:attrName>style.visibility</p:attrName>
                                        </p:attrNameLst>
                                      </p:cBhvr>
                                      <p:to>
                                        <p:strVal val="visible"/>
                                      </p:to>
                                    </p:set>
                                    <p:animEffect transition="in" filter="fade">
                                      <p:cBhvr>
                                        <p:cTn id="60" dur="500"/>
                                        <p:tgtEl>
                                          <p:spTgt spid="4">
                                            <p:txEl>
                                              <p:pRg st="5" end="5"/>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6" end="6"/>
                                            </p:txEl>
                                          </p:spTgt>
                                        </p:tgtEl>
                                        <p:attrNameLst>
                                          <p:attrName>style.visibility</p:attrName>
                                        </p:attrNameLst>
                                      </p:cBhvr>
                                      <p:to>
                                        <p:strVal val="visible"/>
                                      </p:to>
                                    </p:set>
                                    <p:animEffect transition="in" filter="fade">
                                      <p:cBhvr>
                                        <p:cTn id="68" dur="500"/>
                                        <p:tgtEl>
                                          <p:spTgt spid="4">
                                            <p:txEl>
                                              <p:pRg st="6" end="6"/>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P spid="13" grpId="0"/>
      <p:bldP spid="14" grpId="0"/>
      <p:bldP spid="15"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D9D2EA13-10A4-4C67-9C08-29006BC2FF9B}"/>
              </a:ext>
            </a:extLst>
          </p:cNvPr>
          <p:cNvGrpSpPr/>
          <p:nvPr/>
        </p:nvGrpSpPr>
        <p:grpSpPr>
          <a:xfrm>
            <a:off x="130629" y="6425861"/>
            <a:ext cx="11930742" cy="432139"/>
            <a:chOff x="130629" y="6425861"/>
            <a:chExt cx="11930742" cy="432139"/>
          </a:xfrm>
        </p:grpSpPr>
        <p:pic>
          <p:nvPicPr>
            <p:cNvPr id="13" name="Picture 2" descr="https://www.meilleurdevdefrance.com/wp-content/uploads/2018/05/MDF18-logo-site-1.png">
              <a:extLst>
                <a:ext uri="{FF2B5EF4-FFF2-40B4-BE49-F238E27FC236}">
                  <a16:creationId xmlns:a16="http://schemas.microsoft.com/office/drawing/2014/main" id="{E7F0BC69-3D31-4EE9-BFF4-68F77303E2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542" y="6425861"/>
              <a:ext cx="841829" cy="43213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4B13ABE-2CFC-4CCF-9CA0-254CB3FEC103}"/>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grpSp>
      <p:sp>
        <p:nvSpPr>
          <p:cNvPr id="5" name="Rectangle 4">
            <a:extLst>
              <a:ext uri="{FF2B5EF4-FFF2-40B4-BE49-F238E27FC236}">
                <a16:creationId xmlns:a16="http://schemas.microsoft.com/office/drawing/2014/main" id="{E0C5E2FD-159E-4DC0-9F2D-C631041D0759}"/>
              </a:ext>
            </a:extLst>
          </p:cNvPr>
          <p:cNvSpPr/>
          <p:nvPr/>
        </p:nvSpPr>
        <p:spPr>
          <a:xfrm>
            <a:off x="1921632" y="4721961"/>
            <a:ext cx="5582875" cy="523220"/>
          </a:xfrm>
          <a:prstGeom prst="rect">
            <a:avLst/>
          </a:prstGeom>
        </p:spPr>
        <p:txBody>
          <a:bodyPr wrap="none">
            <a:spAutoFit/>
          </a:bodyPr>
          <a:lstStyle/>
          <a:p>
            <a:r>
              <a:rPr lang="en-US" sz="2800" i="1" dirty="0">
                <a:solidFill>
                  <a:schemeClr val="bg2"/>
                </a:solidFill>
                <a:latin typeface="+mj-lt"/>
              </a:rPr>
              <a:t>“Never fail the same way twice”</a:t>
            </a:r>
            <a:endParaRPr lang="fr-FR" sz="2800" i="1" dirty="0">
              <a:solidFill>
                <a:schemeClr val="bg2"/>
              </a:solidFill>
              <a:latin typeface="+mj-lt"/>
            </a:endParaRPr>
          </a:p>
        </p:txBody>
      </p:sp>
      <p:sp>
        <p:nvSpPr>
          <p:cNvPr id="7" name="Rectangle 6">
            <a:extLst>
              <a:ext uri="{FF2B5EF4-FFF2-40B4-BE49-F238E27FC236}">
                <a16:creationId xmlns:a16="http://schemas.microsoft.com/office/drawing/2014/main" id="{E917CD7A-CDF1-4A4F-A3B0-680D0D9A2F6E}"/>
              </a:ext>
            </a:extLst>
          </p:cNvPr>
          <p:cNvSpPr/>
          <p:nvPr/>
        </p:nvSpPr>
        <p:spPr>
          <a:xfrm>
            <a:off x="3146465" y="5128084"/>
            <a:ext cx="4253024" cy="338554"/>
          </a:xfrm>
          <a:prstGeom prst="rect">
            <a:avLst/>
          </a:prstGeom>
        </p:spPr>
        <p:txBody>
          <a:bodyPr wrap="none">
            <a:spAutoFit/>
          </a:bodyPr>
          <a:lstStyle/>
          <a:p>
            <a:r>
              <a:rPr lang="fr-FR" sz="1600" dirty="0"/>
              <a:t> Josh Evans, Engineering manager Netflix</a:t>
            </a:r>
          </a:p>
        </p:txBody>
      </p:sp>
      <p:pic>
        <p:nvPicPr>
          <p:cNvPr id="8" name="Image 7">
            <a:extLst>
              <a:ext uri="{FF2B5EF4-FFF2-40B4-BE49-F238E27FC236}">
                <a16:creationId xmlns:a16="http://schemas.microsoft.com/office/drawing/2014/main" id="{8E9E44BE-3449-4058-B236-B60D1258F4FA}"/>
              </a:ext>
            </a:extLst>
          </p:cNvPr>
          <p:cNvPicPr>
            <a:picLocks noChangeAspect="1"/>
          </p:cNvPicPr>
          <p:nvPr/>
        </p:nvPicPr>
        <p:blipFill rotWithShape="1">
          <a:blip r:embed="rId4">
            <a:extLst>
              <a:ext uri="{28A0092B-C50C-407E-A947-70E740481C1C}">
                <a14:useLocalDpi xmlns:a14="http://schemas.microsoft.com/office/drawing/2010/main" val="0"/>
              </a:ext>
            </a:extLst>
          </a:blip>
          <a:srcRect l="27589" t="2417" r="24005" b="-2417"/>
          <a:stretch/>
        </p:blipFill>
        <p:spPr>
          <a:xfrm>
            <a:off x="7910399" y="0"/>
            <a:ext cx="6089614" cy="7063166"/>
          </a:xfrm>
          <a:prstGeom prst="rect">
            <a:avLst/>
          </a:prstGeom>
        </p:spPr>
      </p:pic>
      <p:sp>
        <p:nvSpPr>
          <p:cNvPr id="2" name="ZoneTexte 1">
            <a:extLst>
              <a:ext uri="{FF2B5EF4-FFF2-40B4-BE49-F238E27FC236}">
                <a16:creationId xmlns:a16="http://schemas.microsoft.com/office/drawing/2014/main" id="{F8929566-6E60-4C72-9BEA-7428378F7AA8}"/>
              </a:ext>
            </a:extLst>
          </p:cNvPr>
          <p:cNvSpPr txBox="1"/>
          <p:nvPr/>
        </p:nvSpPr>
        <p:spPr>
          <a:xfrm>
            <a:off x="169185" y="174835"/>
            <a:ext cx="5726119" cy="584775"/>
          </a:xfrm>
          <a:prstGeom prst="rect">
            <a:avLst/>
          </a:prstGeom>
          <a:noFill/>
        </p:spPr>
        <p:txBody>
          <a:bodyPr wrap="none" rtlCol="0">
            <a:spAutoFit/>
          </a:bodyPr>
          <a:lstStyle/>
          <a:p>
            <a:r>
              <a:rPr lang="fr-FR" sz="3200" dirty="0"/>
              <a:t>Comment avons-nous fait ?</a:t>
            </a:r>
          </a:p>
        </p:txBody>
      </p:sp>
      <p:sp>
        <p:nvSpPr>
          <p:cNvPr id="6" name="ZoneTexte 5">
            <a:extLst>
              <a:ext uri="{FF2B5EF4-FFF2-40B4-BE49-F238E27FC236}">
                <a16:creationId xmlns:a16="http://schemas.microsoft.com/office/drawing/2014/main" id="{4393379D-CE45-4B0C-9C1B-B5E255639CBA}"/>
              </a:ext>
            </a:extLst>
          </p:cNvPr>
          <p:cNvSpPr txBox="1"/>
          <p:nvPr/>
        </p:nvSpPr>
        <p:spPr>
          <a:xfrm>
            <a:off x="940923" y="791800"/>
            <a:ext cx="5726119" cy="3693319"/>
          </a:xfrm>
          <a:prstGeom prst="rect">
            <a:avLst/>
          </a:prstGeom>
          <a:noFill/>
        </p:spPr>
        <p:txBody>
          <a:bodyPr wrap="square" rtlCol="0">
            <a:spAutoFit/>
          </a:bodyPr>
          <a:lstStyle/>
          <a:p>
            <a:pPr>
              <a:lnSpc>
                <a:spcPct val="200000"/>
              </a:lnSpc>
            </a:pPr>
            <a:r>
              <a:rPr lang="fr-FR" sz="2400" dirty="0"/>
              <a:t>Confiance de la structure</a:t>
            </a:r>
          </a:p>
          <a:p>
            <a:pPr>
              <a:lnSpc>
                <a:spcPct val="200000"/>
              </a:lnSpc>
            </a:pPr>
            <a:r>
              <a:rPr lang="fr-FR" sz="2400" dirty="0"/>
              <a:t>Equipes autonomes et responsables</a:t>
            </a:r>
          </a:p>
          <a:p>
            <a:pPr>
              <a:lnSpc>
                <a:spcPct val="200000"/>
              </a:lnSpc>
            </a:pPr>
            <a:r>
              <a:rPr lang="fr-FR" sz="2400" dirty="0"/>
              <a:t>Processus long, itératif, ouvert </a:t>
            </a:r>
          </a:p>
          <a:p>
            <a:pPr>
              <a:lnSpc>
                <a:spcPct val="200000"/>
              </a:lnSpc>
            </a:pPr>
            <a:r>
              <a:rPr lang="fr-FR" sz="2400" dirty="0"/>
              <a:t>On a échoué …</a:t>
            </a:r>
          </a:p>
          <a:p>
            <a:pPr>
              <a:lnSpc>
                <a:spcPct val="200000"/>
              </a:lnSpc>
            </a:pPr>
            <a:r>
              <a:rPr lang="fr-FR" sz="2400" dirty="0"/>
              <a:t>… mais on a appris de ces échecs</a:t>
            </a:r>
          </a:p>
        </p:txBody>
      </p:sp>
      <p:pic>
        <p:nvPicPr>
          <p:cNvPr id="11" name="Image 10">
            <a:extLst>
              <a:ext uri="{FF2B5EF4-FFF2-40B4-BE49-F238E27FC236}">
                <a16:creationId xmlns:a16="http://schemas.microsoft.com/office/drawing/2014/main" id="{8A1BB25C-D444-48B9-B05C-46C5FA94A8A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397773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a:extLst>
              <a:ext uri="{FF2B5EF4-FFF2-40B4-BE49-F238E27FC236}">
                <a16:creationId xmlns:a16="http://schemas.microsoft.com/office/drawing/2014/main" id="{A1F31377-2828-4E0E-9F53-FA77FCBF6936}"/>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TextBox 1"/>
          <p:cNvSpPr txBox="1"/>
          <p:nvPr/>
        </p:nvSpPr>
        <p:spPr>
          <a:xfrm>
            <a:off x="221094" y="337524"/>
            <a:ext cx="7022307" cy="646331"/>
          </a:xfrm>
          <a:prstGeom prst="rect">
            <a:avLst/>
          </a:prstGeom>
          <a:noFill/>
        </p:spPr>
        <p:txBody>
          <a:bodyPr wrap="none" rtlCol="0">
            <a:spAutoFit/>
          </a:bodyPr>
          <a:lstStyle/>
          <a:p>
            <a:r>
              <a:rPr lang="fr-FR" sz="3600" dirty="0">
                <a:solidFill>
                  <a:schemeClr val="accent2"/>
                </a:solidFill>
              </a:rPr>
              <a:t>Oui, la production c’est difficile</a:t>
            </a:r>
          </a:p>
        </p:txBody>
      </p:sp>
      <p:sp>
        <p:nvSpPr>
          <p:cNvPr id="4" name="TextBox 3"/>
          <p:cNvSpPr txBox="1"/>
          <p:nvPr/>
        </p:nvSpPr>
        <p:spPr>
          <a:xfrm>
            <a:off x="634009" y="1008872"/>
            <a:ext cx="6492505" cy="461665"/>
          </a:xfrm>
          <a:prstGeom prst="rect">
            <a:avLst/>
          </a:prstGeom>
          <a:noFill/>
        </p:spPr>
        <p:txBody>
          <a:bodyPr wrap="square" rtlCol="0">
            <a:spAutoFit/>
          </a:bodyPr>
          <a:lstStyle/>
          <a:p>
            <a:r>
              <a:rPr lang="fr-FR" sz="2400" dirty="0"/>
              <a:t>Utilisons nos </a:t>
            </a:r>
            <a:r>
              <a:rPr lang="fr-FR" sz="2400" dirty="0">
                <a:solidFill>
                  <a:schemeClr val="accent2"/>
                </a:solidFill>
              </a:rPr>
              <a:t>compétences</a:t>
            </a:r>
            <a:r>
              <a:rPr lang="fr-FR" sz="2400" dirty="0"/>
              <a:t> de développeur</a:t>
            </a:r>
          </a:p>
        </p:txBody>
      </p:sp>
      <p:sp>
        <p:nvSpPr>
          <p:cNvPr id="5" name="TextBox 4"/>
          <p:cNvSpPr txBox="1"/>
          <p:nvPr/>
        </p:nvSpPr>
        <p:spPr>
          <a:xfrm>
            <a:off x="1836564" y="1540020"/>
            <a:ext cx="4259436" cy="977191"/>
          </a:xfrm>
          <a:prstGeom prst="rect">
            <a:avLst/>
          </a:prstGeom>
          <a:noFill/>
        </p:spPr>
        <p:txBody>
          <a:bodyPr wrap="none" rtlCol="0">
            <a:spAutoFit/>
          </a:bodyPr>
          <a:lstStyle/>
          <a:p>
            <a:pPr>
              <a:lnSpc>
                <a:spcPct val="150000"/>
              </a:lnSpc>
            </a:pPr>
            <a:r>
              <a:rPr lang="fr-FR" sz="2000" dirty="0"/>
              <a:t>Surveiller  Investiguer  Déployer </a:t>
            </a:r>
          </a:p>
          <a:p>
            <a:pPr>
              <a:lnSpc>
                <a:spcPct val="150000"/>
              </a:lnSpc>
            </a:pPr>
            <a:r>
              <a:rPr lang="fr-FR" sz="2000" dirty="0"/>
              <a:t>Communiquer  Automatiser</a:t>
            </a:r>
          </a:p>
        </p:txBody>
      </p:sp>
      <p:sp>
        <p:nvSpPr>
          <p:cNvPr id="8" name="TextBox 7"/>
          <p:cNvSpPr txBox="1"/>
          <p:nvPr/>
        </p:nvSpPr>
        <p:spPr>
          <a:xfrm>
            <a:off x="323247" y="3256959"/>
            <a:ext cx="6870708" cy="954107"/>
          </a:xfrm>
          <a:prstGeom prst="rect">
            <a:avLst/>
          </a:prstGeom>
          <a:noFill/>
        </p:spPr>
        <p:txBody>
          <a:bodyPr wrap="square" rtlCol="0">
            <a:spAutoFit/>
          </a:bodyPr>
          <a:lstStyle/>
          <a:p>
            <a:pPr algn="ctr"/>
            <a:r>
              <a:rPr lang="fr-FR" sz="2800" dirty="0">
                <a:solidFill>
                  <a:schemeClr val="accent2"/>
                </a:solidFill>
              </a:rPr>
              <a:t>La production est un incroyable challenge technique (et humain)</a:t>
            </a:r>
          </a:p>
        </p:txBody>
      </p:sp>
      <p:pic>
        <p:nvPicPr>
          <p:cNvPr id="2050" name="Picture 2" descr="https://pbs.twimg.com/media/Do_ILsfXoAUWmP7.jpg:large">
            <a:extLst>
              <a:ext uri="{FF2B5EF4-FFF2-40B4-BE49-F238E27FC236}">
                <a16:creationId xmlns:a16="http://schemas.microsoft.com/office/drawing/2014/main" id="{A8496D27-DFD0-44CE-B94E-D19411EDA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637" y="1"/>
            <a:ext cx="4551363" cy="685800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 name="Picture 2" descr="Résultat de recherche d'images pour &quot;Release it&quot;">
            <a:extLst>
              <a:ext uri="{FF2B5EF4-FFF2-40B4-BE49-F238E27FC236}">
                <a16:creationId xmlns:a16="http://schemas.microsoft.com/office/drawing/2014/main" id="{A560137B-4B4D-4C18-BE1D-DADA76D2CC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4314" y="80445"/>
            <a:ext cx="2745858" cy="329061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the phoenix project&quot;">
            <a:extLst>
              <a:ext uri="{FF2B5EF4-FFF2-40B4-BE49-F238E27FC236}">
                <a16:creationId xmlns:a16="http://schemas.microsoft.com/office/drawing/2014/main" id="{690F0D88-539F-459F-B2D6-3E87E74973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9319" y="3559516"/>
            <a:ext cx="1807832" cy="2711748"/>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2054" name="Picture 6" descr="Résultat de recherche d'images pour &quot;continuous deployment book&quot;">
            <a:extLst>
              <a:ext uri="{FF2B5EF4-FFF2-40B4-BE49-F238E27FC236}">
                <a16:creationId xmlns:a16="http://schemas.microsoft.com/office/drawing/2014/main" id="{CC5BDC8E-83F5-4AE2-BB9F-B5DCBCED717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45705" y="3559516"/>
            <a:ext cx="2099026" cy="27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F0A3A86-8BEF-470C-A6F3-554F60E688AC}"/>
              </a:ext>
            </a:extLst>
          </p:cNvPr>
          <p:cNvSpPr txBox="1"/>
          <p:nvPr/>
        </p:nvSpPr>
        <p:spPr>
          <a:xfrm>
            <a:off x="279486" y="4413063"/>
            <a:ext cx="6818000" cy="1858201"/>
          </a:xfrm>
          <a:prstGeom prst="rect">
            <a:avLst/>
          </a:prstGeom>
          <a:noFill/>
        </p:spPr>
        <p:txBody>
          <a:bodyPr wrap="square" rtlCol="0">
            <a:spAutoFit/>
          </a:bodyPr>
          <a:lstStyle/>
          <a:p>
            <a:pPr>
              <a:lnSpc>
                <a:spcPct val="150000"/>
              </a:lnSpc>
            </a:pPr>
            <a:r>
              <a:rPr lang="fr-FR" sz="2400" b="1" dirty="0"/>
              <a:t>Et demain ?</a:t>
            </a:r>
          </a:p>
          <a:p>
            <a:pPr>
              <a:lnSpc>
                <a:spcPct val="150000"/>
              </a:lnSpc>
            </a:pPr>
            <a:r>
              <a:rPr lang="fr-FR" dirty="0"/>
              <a:t>Parler de production lors du </a:t>
            </a:r>
            <a:r>
              <a:rPr lang="fr-FR" dirty="0" err="1"/>
              <a:t>daily</a:t>
            </a:r>
            <a:r>
              <a:rPr lang="fr-FR" dirty="0"/>
              <a:t> meeting</a:t>
            </a:r>
          </a:p>
          <a:p>
            <a:pPr>
              <a:lnSpc>
                <a:spcPct val="150000"/>
              </a:lnSpc>
            </a:pPr>
            <a:r>
              <a:rPr lang="fr-FR" dirty="0"/>
              <a:t>Penser Log, </a:t>
            </a:r>
            <a:r>
              <a:rPr lang="fr-FR" dirty="0" err="1"/>
              <a:t>Healthchecks</a:t>
            </a:r>
            <a:r>
              <a:rPr lang="fr-FR" dirty="0"/>
              <a:t> et Résilience à la prochaine story</a:t>
            </a:r>
          </a:p>
          <a:p>
            <a:pPr>
              <a:lnSpc>
                <a:spcPct val="150000"/>
              </a:lnSpc>
            </a:pPr>
            <a:r>
              <a:rPr lang="fr-FR" dirty="0"/>
              <a:t>Pensez à l’investigation lorsque vous codez !</a:t>
            </a:r>
          </a:p>
        </p:txBody>
      </p:sp>
      <p:pic>
        <p:nvPicPr>
          <p:cNvPr id="12" name="Image 11">
            <a:extLst>
              <a:ext uri="{FF2B5EF4-FFF2-40B4-BE49-F238E27FC236}">
                <a16:creationId xmlns:a16="http://schemas.microsoft.com/office/drawing/2014/main" id="{2950FDA9-724D-473A-A5D1-44ECFDC12C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422303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050"/>
                                        </p:tgtEl>
                                      </p:cBhvr>
                                    </p:animEffect>
                                    <p:set>
                                      <p:cBhvr>
                                        <p:cTn id="18" dur="1" fill="hold">
                                          <p:stCondLst>
                                            <p:cond delay="499"/>
                                          </p:stCondLst>
                                        </p:cTn>
                                        <p:tgtEl>
                                          <p:spTgt spid="2050"/>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fade">
                                      <p:cBhvr>
                                        <p:cTn id="25" dur="500"/>
                                        <p:tgtEl>
                                          <p:spTgt spid="2052"/>
                                        </p:tgtEl>
                                      </p:cBhvr>
                                    </p:animEffect>
                                  </p:childTnLst>
                                </p:cTn>
                              </p:par>
                              <p:par>
                                <p:cTn id="26" presetID="10" presetClass="entr" presetSubtype="0" fill="hold" nodeType="withEffect">
                                  <p:stCondLst>
                                    <p:cond delay="0"/>
                                  </p:stCondLst>
                                  <p:childTnLst>
                                    <p:set>
                                      <p:cBhvr>
                                        <p:cTn id="27" dur="1" fill="hold">
                                          <p:stCondLst>
                                            <p:cond delay="0"/>
                                          </p:stCondLst>
                                        </p:cTn>
                                        <p:tgtEl>
                                          <p:spTgt spid="2054"/>
                                        </p:tgtEl>
                                        <p:attrNameLst>
                                          <p:attrName>style.visibility</p:attrName>
                                        </p:attrNameLst>
                                      </p:cBhvr>
                                      <p:to>
                                        <p:strVal val="visible"/>
                                      </p:to>
                                    </p:set>
                                    <p:animEffect transition="in" filter="fade">
                                      <p:cBhvr>
                                        <p:cTn id="28" dur="500"/>
                                        <p:tgtEl>
                                          <p:spTgt spid="205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82097" y="1481559"/>
            <a:ext cx="5328062" cy="1015663"/>
          </a:xfrm>
          <a:prstGeom prst="rect">
            <a:avLst/>
          </a:prstGeom>
          <a:noFill/>
        </p:spPr>
        <p:txBody>
          <a:bodyPr wrap="none" rtlCol="0">
            <a:spAutoFit/>
          </a:bodyPr>
          <a:lstStyle/>
          <a:p>
            <a:r>
              <a:rPr lang="fr-FR" sz="6000" dirty="0">
                <a:latin typeface="Campton Medium" panose="00000600000000000000" pitchFamily="50" charset="0"/>
              </a:rPr>
              <a:t>Vous avez dit </a:t>
            </a:r>
          </a:p>
        </p:txBody>
      </p:sp>
      <p:sp>
        <p:nvSpPr>
          <p:cNvPr id="8" name="TextBox 7"/>
          <p:cNvSpPr txBox="1"/>
          <p:nvPr/>
        </p:nvSpPr>
        <p:spPr>
          <a:xfrm>
            <a:off x="4038600" y="2441627"/>
            <a:ext cx="6407460" cy="1323439"/>
          </a:xfrm>
          <a:prstGeom prst="rect">
            <a:avLst/>
          </a:prstGeom>
          <a:noFill/>
        </p:spPr>
        <p:txBody>
          <a:bodyPr wrap="none" rtlCol="0">
            <a:spAutoFit/>
          </a:bodyPr>
          <a:lstStyle/>
          <a:p>
            <a:r>
              <a:rPr lang="fr-FR" sz="8000" dirty="0">
                <a:latin typeface="Campton Medium" panose="00000600000000000000" pitchFamily="50" charset="0"/>
              </a:rPr>
              <a:t>Production ?</a:t>
            </a:r>
          </a:p>
        </p:txBody>
      </p:sp>
      <p:sp>
        <p:nvSpPr>
          <p:cNvPr id="2" name="ZoneTexte 1">
            <a:extLst>
              <a:ext uri="{FF2B5EF4-FFF2-40B4-BE49-F238E27FC236}">
                <a16:creationId xmlns:a16="http://schemas.microsoft.com/office/drawing/2014/main" id="{C303D909-0206-4300-8A2A-7A54E33E7D1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7" name="Image 6">
            <a:extLst>
              <a:ext uri="{FF2B5EF4-FFF2-40B4-BE49-F238E27FC236}">
                <a16:creationId xmlns:a16="http://schemas.microsoft.com/office/drawing/2014/main" id="{4244D646-875E-4A30-BCAD-6B6B1DD5E8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219853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22" y="-15689"/>
            <a:ext cx="12364940" cy="7006798"/>
          </a:xfrm>
          <a:prstGeom prst="rect">
            <a:avLst/>
          </a:prstGeom>
        </p:spPr>
      </p:pic>
      <p:sp>
        <p:nvSpPr>
          <p:cNvPr id="3" name="TextBox 2"/>
          <p:cNvSpPr txBox="1"/>
          <p:nvPr/>
        </p:nvSpPr>
        <p:spPr>
          <a:xfrm>
            <a:off x="493712" y="3211907"/>
            <a:ext cx="1887183" cy="1569660"/>
          </a:xfrm>
          <a:prstGeom prst="rect">
            <a:avLst/>
          </a:prstGeom>
          <a:noFill/>
        </p:spPr>
        <p:txBody>
          <a:bodyPr wrap="none" rtlCol="0">
            <a:spAutoFit/>
          </a:bodyPr>
          <a:lstStyle/>
          <a:p>
            <a:r>
              <a:rPr lang="fr-FR" sz="2400" dirty="0">
                <a:solidFill>
                  <a:schemeClr val="bg1">
                    <a:lumMod val="20000"/>
                    <a:lumOff val="80000"/>
                  </a:schemeClr>
                </a:solidFill>
              </a:rPr>
              <a:t>Utilisateurs</a:t>
            </a:r>
          </a:p>
          <a:p>
            <a:r>
              <a:rPr lang="fr-FR" sz="2400" dirty="0">
                <a:solidFill>
                  <a:schemeClr val="bg1">
                    <a:lumMod val="20000"/>
                    <a:lumOff val="80000"/>
                  </a:schemeClr>
                </a:solidFill>
              </a:rPr>
              <a:t>Urgences</a:t>
            </a:r>
          </a:p>
          <a:p>
            <a:r>
              <a:rPr lang="fr-FR" sz="2400" dirty="0">
                <a:solidFill>
                  <a:schemeClr val="bg1">
                    <a:lumMod val="20000"/>
                    <a:lumOff val="80000"/>
                  </a:schemeClr>
                </a:solidFill>
              </a:rPr>
              <a:t>Réseau</a:t>
            </a:r>
          </a:p>
          <a:p>
            <a:r>
              <a:rPr lang="fr-FR" sz="2400">
                <a:solidFill>
                  <a:schemeClr val="bg1">
                    <a:lumMod val="20000"/>
                    <a:lumOff val="80000"/>
                  </a:schemeClr>
                </a:solidFill>
              </a:rPr>
              <a:t>$$$</a:t>
            </a:r>
            <a:endParaRPr lang="fr-FR" sz="2400" dirty="0">
              <a:solidFill>
                <a:schemeClr val="bg1">
                  <a:lumMod val="20000"/>
                  <a:lumOff val="8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44722">
            <a:off x="6223207" y="3607"/>
            <a:ext cx="3392106" cy="3527790"/>
          </a:xfrm>
          <a:prstGeom prst="rect">
            <a:avLst/>
          </a:prstGeom>
        </p:spPr>
      </p:pic>
      <p:sp>
        <p:nvSpPr>
          <p:cNvPr id="8" name="ZoneTexte 7">
            <a:extLst>
              <a:ext uri="{FF2B5EF4-FFF2-40B4-BE49-F238E27FC236}">
                <a16:creationId xmlns:a16="http://schemas.microsoft.com/office/drawing/2014/main" id="{11BB706B-7954-4775-BC3E-2DDB31F812AC}"/>
              </a:ext>
            </a:extLst>
          </p:cNvPr>
          <p:cNvSpPr txBox="1"/>
          <p:nvPr/>
        </p:nvSpPr>
        <p:spPr>
          <a:xfrm>
            <a:off x="130629" y="6488668"/>
            <a:ext cx="1791003" cy="369332"/>
          </a:xfrm>
          <a:prstGeom prst="rect">
            <a:avLst/>
          </a:prstGeom>
          <a:noFill/>
        </p:spPr>
        <p:txBody>
          <a:bodyPr wrap="none" rtlCol="0">
            <a:spAutoFit/>
          </a:bodyPr>
          <a:lstStyle/>
          <a:p>
            <a:r>
              <a:rPr lang="fr-FR" dirty="0">
                <a:solidFill>
                  <a:schemeClr val="bg1">
                    <a:lumMod val="20000"/>
                    <a:lumOff val="80000"/>
                  </a:schemeClr>
                </a:solidFill>
              </a:rPr>
              <a:t>@</a:t>
            </a:r>
            <a:r>
              <a:rPr lang="fr-FR" dirty="0" err="1">
                <a:solidFill>
                  <a:schemeClr val="bg1">
                    <a:lumMod val="20000"/>
                    <a:lumOff val="80000"/>
                  </a:schemeClr>
                </a:solidFill>
              </a:rPr>
              <a:t>MorganLeroi</a:t>
            </a:r>
            <a:endParaRPr lang="fr-FR" dirty="0">
              <a:solidFill>
                <a:schemeClr val="bg1">
                  <a:lumMod val="20000"/>
                  <a:lumOff val="80000"/>
                </a:schemeClr>
              </a:solidFill>
            </a:endParaRPr>
          </a:p>
        </p:txBody>
      </p:sp>
    </p:spTree>
    <p:extLst>
      <p:ext uri="{BB962C8B-B14F-4D97-AF65-F5344CB8AC3E}">
        <p14:creationId xmlns:p14="http://schemas.microsoft.com/office/powerpoint/2010/main" val="295483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5775" y="795036"/>
            <a:ext cx="11372850" cy="1015663"/>
          </a:xfrm>
          <a:prstGeom prst="rect">
            <a:avLst/>
          </a:prstGeom>
          <a:noFill/>
        </p:spPr>
        <p:txBody>
          <a:bodyPr wrap="square" rtlCol="0">
            <a:spAutoFit/>
          </a:bodyPr>
          <a:lstStyle/>
          <a:p>
            <a:r>
              <a:rPr lang="en-US" sz="6000" dirty="0"/>
              <a:t>“Everything fails, all the time”</a:t>
            </a:r>
            <a:endParaRPr lang="fr-FR" sz="6000" dirty="0"/>
          </a:p>
        </p:txBody>
      </p:sp>
      <p:sp>
        <p:nvSpPr>
          <p:cNvPr id="11" name="TextBox 10"/>
          <p:cNvSpPr txBox="1"/>
          <p:nvPr/>
        </p:nvSpPr>
        <p:spPr>
          <a:xfrm>
            <a:off x="7410812" y="1626033"/>
            <a:ext cx="3341364" cy="369332"/>
          </a:xfrm>
          <a:prstGeom prst="rect">
            <a:avLst/>
          </a:prstGeom>
          <a:noFill/>
        </p:spPr>
        <p:txBody>
          <a:bodyPr wrap="none" rtlCol="0">
            <a:spAutoFit/>
          </a:bodyPr>
          <a:lstStyle/>
          <a:p>
            <a:r>
              <a:rPr lang="fr-FR" dirty="0">
                <a:solidFill>
                  <a:schemeClr val="bg1">
                    <a:lumMod val="60000"/>
                    <a:lumOff val="40000"/>
                  </a:schemeClr>
                </a:solidFill>
              </a:rPr>
              <a:t>Werner </a:t>
            </a:r>
            <a:r>
              <a:rPr lang="fr-FR" dirty="0" err="1">
                <a:solidFill>
                  <a:schemeClr val="bg1">
                    <a:lumMod val="60000"/>
                    <a:lumOff val="40000"/>
                  </a:schemeClr>
                </a:solidFill>
              </a:rPr>
              <a:t>Vogels</a:t>
            </a:r>
            <a:r>
              <a:rPr lang="fr-FR" dirty="0">
                <a:solidFill>
                  <a:schemeClr val="bg1">
                    <a:lumMod val="60000"/>
                    <a:lumOff val="40000"/>
                  </a:schemeClr>
                </a:solidFill>
              </a:rPr>
              <a:t>, CTO Amazon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618" y="2640500"/>
            <a:ext cx="6862764" cy="3860305"/>
          </a:xfrm>
          <a:prstGeom prst="rect">
            <a:avLst/>
          </a:prstGeom>
          <a:ln>
            <a:solidFill>
              <a:schemeClr val="bg1"/>
            </a:solidFill>
          </a:ln>
        </p:spPr>
      </p:pic>
      <p:sp>
        <p:nvSpPr>
          <p:cNvPr id="8" name="ZoneTexte 7">
            <a:extLst>
              <a:ext uri="{FF2B5EF4-FFF2-40B4-BE49-F238E27FC236}">
                <a16:creationId xmlns:a16="http://schemas.microsoft.com/office/drawing/2014/main" id="{749C2B15-2DA0-4EF7-B9D6-FEBB6D3802CA}"/>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9" name="Image 8">
            <a:extLst>
              <a:ext uri="{FF2B5EF4-FFF2-40B4-BE49-F238E27FC236}">
                <a16:creationId xmlns:a16="http://schemas.microsoft.com/office/drawing/2014/main" id="{5C7C6459-A39F-465C-87B3-99B3078EF9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163624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E1A89F7-4907-4418-BABB-F4DEB712A79D}"/>
              </a:ext>
            </a:extLst>
          </p:cNvPr>
          <p:cNvSpPr txBox="1"/>
          <p:nvPr/>
        </p:nvSpPr>
        <p:spPr>
          <a:xfrm>
            <a:off x="1334311" y="892612"/>
            <a:ext cx="9523376" cy="584775"/>
          </a:xfrm>
          <a:prstGeom prst="rect">
            <a:avLst/>
          </a:prstGeom>
          <a:noFill/>
        </p:spPr>
        <p:txBody>
          <a:bodyPr wrap="none" rtlCol="0">
            <a:spAutoFit/>
          </a:bodyPr>
          <a:lstStyle/>
          <a:p>
            <a:r>
              <a:rPr lang="fr-FR" sz="3200" dirty="0"/>
              <a:t>Développeurs ? Eloignez-vous de la production !</a:t>
            </a:r>
          </a:p>
        </p:txBody>
      </p:sp>
      <p:sp>
        <p:nvSpPr>
          <p:cNvPr id="6" name="ZoneTexte 5">
            <a:extLst>
              <a:ext uri="{FF2B5EF4-FFF2-40B4-BE49-F238E27FC236}">
                <a16:creationId xmlns:a16="http://schemas.microsoft.com/office/drawing/2014/main" id="{C70A4F2B-5B1C-4E1D-A25D-C8133257DAD3}"/>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8" name="Image 7">
            <a:extLst>
              <a:ext uri="{FF2B5EF4-FFF2-40B4-BE49-F238E27FC236}">
                <a16:creationId xmlns:a16="http://schemas.microsoft.com/office/drawing/2014/main" id="{48D44209-995A-4A7B-A42A-9126E5CAA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207" y="1772097"/>
            <a:ext cx="3811587" cy="4713977"/>
          </a:xfrm>
          <a:prstGeom prst="rect">
            <a:avLst/>
          </a:prstGeom>
          <a:ln>
            <a:solidFill>
              <a:schemeClr val="tx2"/>
            </a:solidFill>
          </a:ln>
        </p:spPr>
      </p:pic>
      <p:pic>
        <p:nvPicPr>
          <p:cNvPr id="7" name="Image 6">
            <a:extLst>
              <a:ext uri="{FF2B5EF4-FFF2-40B4-BE49-F238E27FC236}">
                <a16:creationId xmlns:a16="http://schemas.microsoft.com/office/drawing/2014/main" id="{DC8C70DE-BF5E-421B-803E-002A40AEFB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4068153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5775" y="936779"/>
            <a:ext cx="5557837" cy="5510513"/>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extBox 1"/>
          <p:cNvSpPr txBox="1"/>
          <p:nvPr/>
        </p:nvSpPr>
        <p:spPr>
          <a:xfrm>
            <a:off x="132165" y="208445"/>
            <a:ext cx="5192191" cy="523220"/>
          </a:xfrm>
          <a:prstGeom prst="rect">
            <a:avLst/>
          </a:prstGeom>
          <a:noFill/>
        </p:spPr>
        <p:txBody>
          <a:bodyPr wrap="none" rtlCol="0">
            <a:spAutoFit/>
          </a:bodyPr>
          <a:lstStyle/>
          <a:p>
            <a:r>
              <a:rPr lang="fr-FR" sz="2800" dirty="0"/>
              <a:t>De quoi avons-nous peur ? *</a:t>
            </a:r>
          </a:p>
        </p:txBody>
      </p:sp>
      <p:pic>
        <p:nvPicPr>
          <p:cNvPr id="7" name="Picture 5"/>
          <p:cNvPicPr>
            <a:picLocks noChangeAspect="1" noChangeArrowheads="1"/>
          </p:cNvPicPr>
          <p:nvPr/>
        </p:nvPicPr>
        <p:blipFill>
          <a:blip r:embed="rId3" cstate="print"/>
          <a:srcRect/>
          <a:stretch>
            <a:fillRect/>
          </a:stretch>
        </p:blipFill>
        <p:spPr bwMode="auto">
          <a:xfrm>
            <a:off x="1059972" y="1415097"/>
            <a:ext cx="4635446" cy="976460"/>
          </a:xfrm>
          <a:prstGeom prst="rect">
            <a:avLst/>
          </a:prstGeom>
          <a:noFill/>
          <a:ln w="9525">
            <a:noFill/>
            <a:miter lim="800000"/>
            <a:headEnd/>
            <a:tailEnd/>
          </a:ln>
        </p:spPr>
      </p:pic>
      <p:sp>
        <p:nvSpPr>
          <p:cNvPr id="8" name="TextBox 7"/>
          <p:cNvSpPr txBox="1"/>
          <p:nvPr/>
        </p:nvSpPr>
        <p:spPr>
          <a:xfrm>
            <a:off x="1261842" y="1718661"/>
            <a:ext cx="3840603" cy="400110"/>
          </a:xfrm>
          <a:prstGeom prst="rect">
            <a:avLst/>
          </a:prstGeom>
          <a:noFill/>
        </p:spPr>
        <p:txBody>
          <a:bodyPr wrap="none" rtlCol="0">
            <a:spAutoFit/>
          </a:bodyPr>
          <a:lstStyle/>
          <a:p>
            <a:r>
              <a:rPr lang="fr-FR" sz="2000" dirty="0">
                <a:solidFill>
                  <a:srgbClr val="FFFFFF"/>
                </a:solidFill>
              </a:rPr>
              <a:t>Salut. J’ai un gros problème là</a:t>
            </a:r>
          </a:p>
        </p:txBody>
      </p:sp>
      <p:pic>
        <p:nvPicPr>
          <p:cNvPr id="10" name="Picture 3"/>
          <p:cNvPicPr>
            <a:picLocks noChangeAspect="1" noChangeArrowheads="1"/>
          </p:cNvPicPr>
          <p:nvPr/>
        </p:nvPicPr>
        <p:blipFill>
          <a:blip r:embed="rId4" cstate="print"/>
          <a:srcRect/>
          <a:stretch>
            <a:fillRect/>
          </a:stretch>
        </p:blipFill>
        <p:spPr bwMode="auto">
          <a:xfrm>
            <a:off x="737458" y="2478218"/>
            <a:ext cx="1135335" cy="648763"/>
          </a:xfrm>
          <a:prstGeom prst="rect">
            <a:avLst/>
          </a:prstGeom>
          <a:noFill/>
          <a:ln w="9525">
            <a:noFill/>
            <a:miter lim="800000"/>
            <a:headEnd/>
            <a:tailEnd/>
          </a:ln>
        </p:spPr>
      </p:pic>
      <p:pic>
        <p:nvPicPr>
          <p:cNvPr id="18" name="Picture 8"/>
          <p:cNvPicPr>
            <a:picLocks noChangeAspect="1" noChangeArrowheads="1"/>
          </p:cNvPicPr>
          <p:nvPr/>
        </p:nvPicPr>
        <p:blipFill>
          <a:blip r:embed="rId5" cstate="print"/>
          <a:srcRect/>
          <a:stretch>
            <a:fillRect/>
          </a:stretch>
        </p:blipFill>
        <p:spPr bwMode="auto">
          <a:xfrm>
            <a:off x="1744208" y="3328141"/>
            <a:ext cx="4069450" cy="1677383"/>
          </a:xfrm>
          <a:prstGeom prst="rect">
            <a:avLst/>
          </a:prstGeom>
          <a:noFill/>
          <a:ln w="9525">
            <a:noFill/>
            <a:miter lim="800000"/>
            <a:headEnd/>
            <a:tailEnd/>
          </a:ln>
        </p:spPr>
      </p:pic>
      <p:sp>
        <p:nvSpPr>
          <p:cNvPr id="19" name="TextBox 18"/>
          <p:cNvSpPr txBox="1"/>
          <p:nvPr/>
        </p:nvSpPr>
        <p:spPr>
          <a:xfrm>
            <a:off x="1872793" y="3374308"/>
            <a:ext cx="3629028" cy="1631216"/>
          </a:xfrm>
          <a:prstGeom prst="rect">
            <a:avLst/>
          </a:prstGeom>
          <a:noFill/>
        </p:spPr>
        <p:txBody>
          <a:bodyPr wrap="square" rtlCol="0">
            <a:spAutoFit/>
          </a:bodyPr>
          <a:lstStyle/>
          <a:p>
            <a:r>
              <a:rPr lang="fr-FR" sz="2000" dirty="0">
                <a:solidFill>
                  <a:srgbClr val="FFFFFF"/>
                </a:solidFill>
              </a:rPr>
              <a:t>Je ne peux pas ajouter de produit dans mon panier ! Et pire quand je rafraichis la page, le site est parfois indisponible !</a:t>
            </a:r>
          </a:p>
        </p:txBody>
      </p:sp>
      <p:pic>
        <p:nvPicPr>
          <p:cNvPr id="20" name="Picture 6"/>
          <p:cNvPicPr>
            <a:picLocks noChangeAspect="1" noChangeArrowheads="1"/>
          </p:cNvPicPr>
          <p:nvPr/>
        </p:nvPicPr>
        <p:blipFill>
          <a:blip r:embed="rId6" cstate="print"/>
          <a:srcRect/>
          <a:stretch>
            <a:fillRect/>
          </a:stretch>
        </p:blipFill>
        <p:spPr bwMode="auto">
          <a:xfrm flipH="1">
            <a:off x="633552" y="5210240"/>
            <a:ext cx="3846994" cy="477596"/>
          </a:xfrm>
          <a:prstGeom prst="rect">
            <a:avLst/>
          </a:prstGeom>
          <a:noFill/>
          <a:ln w="9525">
            <a:noFill/>
            <a:miter lim="800000"/>
            <a:headEnd/>
            <a:tailEnd/>
          </a:ln>
        </p:spPr>
      </p:pic>
      <p:sp>
        <p:nvSpPr>
          <p:cNvPr id="3" name="TextBox 2"/>
          <p:cNvSpPr txBox="1"/>
          <p:nvPr/>
        </p:nvSpPr>
        <p:spPr>
          <a:xfrm>
            <a:off x="988952" y="5318503"/>
            <a:ext cx="2353337" cy="369332"/>
          </a:xfrm>
          <a:prstGeom prst="rect">
            <a:avLst/>
          </a:prstGeom>
          <a:noFill/>
        </p:spPr>
        <p:txBody>
          <a:bodyPr wrap="none" rtlCol="0">
            <a:spAutoFit/>
          </a:bodyPr>
          <a:lstStyle/>
          <a:p>
            <a:r>
              <a:rPr lang="fr-FR" dirty="0">
                <a:solidFill>
                  <a:schemeClr val="tx2"/>
                </a:solidFill>
              </a:rPr>
              <a:t>Ok, je vais vérifier …</a:t>
            </a:r>
          </a:p>
        </p:txBody>
      </p:sp>
      <p:pic>
        <p:nvPicPr>
          <p:cNvPr id="21" name="Picture 6"/>
          <p:cNvPicPr>
            <a:picLocks noChangeAspect="1" noChangeArrowheads="1"/>
          </p:cNvPicPr>
          <p:nvPr/>
        </p:nvPicPr>
        <p:blipFill>
          <a:blip r:embed="rId6" cstate="print"/>
          <a:srcRect/>
          <a:stretch>
            <a:fillRect/>
          </a:stretch>
        </p:blipFill>
        <p:spPr bwMode="auto">
          <a:xfrm flipH="1">
            <a:off x="633552" y="5796098"/>
            <a:ext cx="3846995" cy="477596"/>
          </a:xfrm>
          <a:prstGeom prst="rect">
            <a:avLst/>
          </a:prstGeom>
          <a:noFill/>
          <a:ln w="9525">
            <a:noFill/>
            <a:miter lim="800000"/>
            <a:headEnd/>
            <a:tailEnd/>
          </a:ln>
        </p:spPr>
      </p:pic>
      <p:sp>
        <p:nvSpPr>
          <p:cNvPr id="22" name="TextBox 21"/>
          <p:cNvSpPr txBox="1"/>
          <p:nvPr/>
        </p:nvSpPr>
        <p:spPr>
          <a:xfrm>
            <a:off x="988951" y="5850230"/>
            <a:ext cx="2978251" cy="369332"/>
          </a:xfrm>
          <a:prstGeom prst="rect">
            <a:avLst/>
          </a:prstGeom>
          <a:noFill/>
        </p:spPr>
        <p:txBody>
          <a:bodyPr wrap="none" rtlCol="0">
            <a:spAutoFit/>
          </a:bodyPr>
          <a:lstStyle/>
          <a:p>
            <a:r>
              <a:rPr lang="fr-FR" dirty="0">
                <a:solidFill>
                  <a:schemeClr val="tx2"/>
                </a:solidFill>
              </a:rPr>
              <a:t>J’arrive à accéder au site.</a:t>
            </a:r>
          </a:p>
        </p:txBody>
      </p:sp>
      <p:sp>
        <p:nvSpPr>
          <p:cNvPr id="25" name="Rectangle 24"/>
          <p:cNvSpPr/>
          <p:nvPr/>
        </p:nvSpPr>
        <p:spPr>
          <a:xfrm>
            <a:off x="6397222" y="936779"/>
            <a:ext cx="5557837" cy="5510513"/>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Picture 5"/>
          <p:cNvPicPr>
            <a:picLocks noChangeAspect="1" noChangeArrowheads="1"/>
          </p:cNvPicPr>
          <p:nvPr/>
        </p:nvPicPr>
        <p:blipFill>
          <a:blip r:embed="rId3" cstate="print"/>
          <a:srcRect/>
          <a:stretch>
            <a:fillRect/>
          </a:stretch>
        </p:blipFill>
        <p:spPr bwMode="auto">
          <a:xfrm>
            <a:off x="7092266" y="1910369"/>
            <a:ext cx="4635446" cy="976460"/>
          </a:xfrm>
          <a:prstGeom prst="rect">
            <a:avLst/>
          </a:prstGeom>
          <a:noFill/>
          <a:ln w="9525">
            <a:noFill/>
            <a:miter lim="800000"/>
            <a:headEnd/>
            <a:tailEnd/>
          </a:ln>
        </p:spPr>
      </p:pic>
      <p:sp>
        <p:nvSpPr>
          <p:cNvPr id="27" name="TextBox 26"/>
          <p:cNvSpPr txBox="1"/>
          <p:nvPr/>
        </p:nvSpPr>
        <p:spPr>
          <a:xfrm>
            <a:off x="7265561" y="2044656"/>
            <a:ext cx="4030428" cy="707886"/>
          </a:xfrm>
          <a:prstGeom prst="rect">
            <a:avLst/>
          </a:prstGeom>
          <a:noFill/>
        </p:spPr>
        <p:txBody>
          <a:bodyPr wrap="square" rtlCol="0">
            <a:spAutoFit/>
          </a:bodyPr>
          <a:lstStyle/>
          <a:p>
            <a:r>
              <a:rPr lang="fr-FR" sz="2000" dirty="0">
                <a:solidFill>
                  <a:srgbClr val="FFFFFF"/>
                </a:solidFill>
              </a:rPr>
              <a:t>Déjà fait. Ca ne résout aucun problème.</a:t>
            </a:r>
          </a:p>
        </p:txBody>
      </p:sp>
      <p:pic>
        <p:nvPicPr>
          <p:cNvPr id="28" name="Picture 6"/>
          <p:cNvPicPr>
            <a:picLocks noChangeAspect="1" noChangeArrowheads="1"/>
          </p:cNvPicPr>
          <p:nvPr/>
        </p:nvPicPr>
        <p:blipFill>
          <a:blip r:embed="rId6" cstate="print"/>
          <a:srcRect/>
          <a:stretch>
            <a:fillRect/>
          </a:stretch>
        </p:blipFill>
        <p:spPr bwMode="auto">
          <a:xfrm flipH="1">
            <a:off x="6421008" y="3021116"/>
            <a:ext cx="4103455" cy="968728"/>
          </a:xfrm>
          <a:prstGeom prst="rect">
            <a:avLst/>
          </a:prstGeom>
          <a:noFill/>
          <a:ln w="9525">
            <a:noFill/>
            <a:miter lim="800000"/>
            <a:headEnd/>
            <a:tailEnd/>
          </a:ln>
        </p:spPr>
      </p:pic>
      <p:sp>
        <p:nvSpPr>
          <p:cNvPr id="29" name="TextBox 28"/>
          <p:cNvSpPr txBox="1"/>
          <p:nvPr/>
        </p:nvSpPr>
        <p:spPr>
          <a:xfrm>
            <a:off x="6735496" y="3097816"/>
            <a:ext cx="3583711" cy="646331"/>
          </a:xfrm>
          <a:prstGeom prst="rect">
            <a:avLst/>
          </a:prstGeom>
          <a:noFill/>
        </p:spPr>
        <p:txBody>
          <a:bodyPr wrap="square" rtlCol="0">
            <a:spAutoFit/>
          </a:bodyPr>
          <a:lstStyle/>
          <a:p>
            <a:r>
              <a:rPr lang="fr-FR" dirty="0">
                <a:solidFill>
                  <a:schemeClr val="tx2"/>
                </a:solidFill>
              </a:rPr>
              <a:t>Ok. On va investiguer avec l’équipe de Dev.</a:t>
            </a:r>
          </a:p>
        </p:txBody>
      </p:sp>
      <p:pic>
        <p:nvPicPr>
          <p:cNvPr id="23" name="Picture 6"/>
          <p:cNvPicPr>
            <a:picLocks noChangeAspect="1" noChangeArrowheads="1"/>
          </p:cNvPicPr>
          <p:nvPr/>
        </p:nvPicPr>
        <p:blipFill>
          <a:blip r:embed="rId6" cstate="print"/>
          <a:srcRect/>
          <a:stretch>
            <a:fillRect/>
          </a:stretch>
        </p:blipFill>
        <p:spPr bwMode="auto">
          <a:xfrm flipH="1">
            <a:off x="6570225" y="1226632"/>
            <a:ext cx="4533849" cy="477596"/>
          </a:xfrm>
          <a:prstGeom prst="rect">
            <a:avLst/>
          </a:prstGeom>
          <a:noFill/>
          <a:ln w="9525">
            <a:noFill/>
            <a:miter lim="800000"/>
            <a:headEnd/>
            <a:tailEnd/>
          </a:ln>
        </p:spPr>
      </p:pic>
      <p:sp>
        <p:nvSpPr>
          <p:cNvPr id="24" name="TextBox 23"/>
          <p:cNvSpPr txBox="1"/>
          <p:nvPr/>
        </p:nvSpPr>
        <p:spPr>
          <a:xfrm>
            <a:off x="6925622" y="1280764"/>
            <a:ext cx="4245971" cy="369332"/>
          </a:xfrm>
          <a:prstGeom prst="rect">
            <a:avLst/>
          </a:prstGeom>
          <a:noFill/>
        </p:spPr>
        <p:txBody>
          <a:bodyPr wrap="none" rtlCol="0">
            <a:spAutoFit/>
          </a:bodyPr>
          <a:lstStyle/>
          <a:p>
            <a:r>
              <a:rPr lang="fr-FR" dirty="0">
                <a:solidFill>
                  <a:schemeClr val="tx2"/>
                </a:solidFill>
              </a:rPr>
              <a:t>Est-ce que tu peux vider ton cache ?</a:t>
            </a:r>
          </a:p>
        </p:txBody>
      </p:sp>
      <p:pic>
        <p:nvPicPr>
          <p:cNvPr id="30" name="Picture 5"/>
          <p:cNvPicPr>
            <a:picLocks noChangeAspect="1" noChangeArrowheads="1"/>
          </p:cNvPicPr>
          <p:nvPr/>
        </p:nvPicPr>
        <p:blipFill>
          <a:blip r:embed="rId3" cstate="print"/>
          <a:srcRect/>
          <a:stretch>
            <a:fillRect/>
          </a:stretch>
        </p:blipFill>
        <p:spPr bwMode="auto">
          <a:xfrm>
            <a:off x="7265561" y="5543784"/>
            <a:ext cx="4635446" cy="739386"/>
          </a:xfrm>
          <a:prstGeom prst="rect">
            <a:avLst/>
          </a:prstGeom>
          <a:noFill/>
          <a:ln w="9525">
            <a:noFill/>
            <a:miter lim="800000"/>
            <a:headEnd/>
            <a:tailEnd/>
          </a:ln>
        </p:spPr>
      </p:pic>
      <p:sp>
        <p:nvSpPr>
          <p:cNvPr id="31" name="TextBox 30"/>
          <p:cNvSpPr txBox="1"/>
          <p:nvPr/>
        </p:nvSpPr>
        <p:spPr>
          <a:xfrm>
            <a:off x="7438856" y="5678071"/>
            <a:ext cx="4030428" cy="400110"/>
          </a:xfrm>
          <a:prstGeom prst="rect">
            <a:avLst/>
          </a:prstGeom>
          <a:noFill/>
        </p:spPr>
        <p:txBody>
          <a:bodyPr wrap="square" rtlCol="0">
            <a:spAutoFit/>
          </a:bodyPr>
          <a:lstStyle/>
          <a:p>
            <a:r>
              <a:rPr lang="fr-FR" sz="2000" dirty="0">
                <a:solidFill>
                  <a:srgbClr val="FFFFFF"/>
                </a:solidFill>
              </a:rPr>
              <a:t>Merci mais grouillez-vous …</a:t>
            </a:r>
          </a:p>
        </p:txBody>
      </p:sp>
      <p:pic>
        <p:nvPicPr>
          <p:cNvPr id="32" name="Picture 6"/>
          <p:cNvPicPr>
            <a:picLocks noChangeAspect="1" noChangeArrowheads="1"/>
          </p:cNvPicPr>
          <p:nvPr/>
        </p:nvPicPr>
        <p:blipFill>
          <a:blip r:embed="rId6" cstate="print"/>
          <a:srcRect/>
          <a:stretch>
            <a:fillRect/>
          </a:stretch>
        </p:blipFill>
        <p:spPr bwMode="auto">
          <a:xfrm flipH="1">
            <a:off x="6493600" y="4241663"/>
            <a:ext cx="4103455" cy="1177065"/>
          </a:xfrm>
          <a:prstGeom prst="rect">
            <a:avLst/>
          </a:prstGeom>
          <a:noFill/>
          <a:ln w="9525">
            <a:noFill/>
            <a:miter lim="800000"/>
            <a:headEnd/>
            <a:tailEnd/>
          </a:ln>
        </p:spPr>
      </p:pic>
      <p:sp>
        <p:nvSpPr>
          <p:cNvPr id="33" name="TextBox 32"/>
          <p:cNvSpPr txBox="1"/>
          <p:nvPr/>
        </p:nvSpPr>
        <p:spPr>
          <a:xfrm>
            <a:off x="6879529" y="4389804"/>
            <a:ext cx="3788967" cy="923330"/>
          </a:xfrm>
          <a:prstGeom prst="rect">
            <a:avLst/>
          </a:prstGeom>
          <a:noFill/>
        </p:spPr>
        <p:txBody>
          <a:bodyPr wrap="square" rtlCol="0">
            <a:spAutoFit/>
          </a:bodyPr>
          <a:lstStyle/>
          <a:p>
            <a:r>
              <a:rPr lang="fr-FR" dirty="0">
                <a:solidFill>
                  <a:schemeClr val="tx2"/>
                </a:solidFill>
              </a:rPr>
              <a:t>On revient vers vous dès que la correction est déployée (Au mieux cette nuit).</a:t>
            </a:r>
          </a:p>
        </p:txBody>
      </p:sp>
      <p:sp>
        <p:nvSpPr>
          <p:cNvPr id="4" name="TextBox 3"/>
          <p:cNvSpPr txBox="1"/>
          <p:nvPr/>
        </p:nvSpPr>
        <p:spPr>
          <a:xfrm>
            <a:off x="6941555" y="555171"/>
            <a:ext cx="5025030" cy="369332"/>
          </a:xfrm>
          <a:prstGeom prst="rect">
            <a:avLst/>
          </a:prstGeom>
          <a:noFill/>
        </p:spPr>
        <p:txBody>
          <a:bodyPr wrap="none" rtlCol="0">
            <a:spAutoFit/>
          </a:bodyPr>
          <a:lstStyle/>
          <a:p>
            <a:r>
              <a:rPr lang="fr-FR" dirty="0"/>
              <a:t>* Cet exemple n’est pas inspiré de faits réels.</a:t>
            </a:r>
          </a:p>
        </p:txBody>
      </p:sp>
      <p:pic>
        <p:nvPicPr>
          <p:cNvPr id="9" name="Graphique 8">
            <a:extLst>
              <a:ext uri="{FF2B5EF4-FFF2-40B4-BE49-F238E27FC236}">
                <a16:creationId xmlns:a16="http://schemas.microsoft.com/office/drawing/2014/main" id="{7038097D-F09A-4525-B89B-7A6A1CE9C4D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2165" y="794671"/>
            <a:ext cx="821827" cy="821827"/>
          </a:xfrm>
          <a:prstGeom prst="rect">
            <a:avLst/>
          </a:prstGeom>
        </p:spPr>
      </p:pic>
      <p:sp>
        <p:nvSpPr>
          <p:cNvPr id="36" name="ZoneTexte 35">
            <a:extLst>
              <a:ext uri="{FF2B5EF4-FFF2-40B4-BE49-F238E27FC236}">
                <a16:creationId xmlns:a16="http://schemas.microsoft.com/office/drawing/2014/main" id="{EE052DEC-B206-4D33-A63F-558136ED97C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137965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3" grpId="0"/>
      <p:bldP spid="22" grpId="0"/>
      <p:bldP spid="27" grpId="0"/>
      <p:bldP spid="29" grpId="0"/>
      <p:bldP spid="24" grpId="0"/>
      <p:bldP spid="31"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3768" y="2987923"/>
            <a:ext cx="7651646" cy="369332"/>
          </a:xfrm>
          <a:prstGeom prst="rect">
            <a:avLst/>
          </a:prstGeom>
          <a:noFill/>
        </p:spPr>
        <p:txBody>
          <a:bodyPr wrap="none" rtlCol="0">
            <a:spAutoFit/>
          </a:bodyPr>
          <a:lstStyle/>
          <a:p>
            <a:r>
              <a:rPr lang="fr-FR" dirty="0"/>
              <a:t>« </a:t>
            </a:r>
            <a:r>
              <a:rPr lang="fr-FR" dirty="0" err="1"/>
              <a:t>Bjr</a:t>
            </a:r>
            <a:r>
              <a:rPr lang="fr-FR" dirty="0"/>
              <a:t>. Je ne vois rien quand je sélectionne un élément dans la liste. »</a:t>
            </a:r>
          </a:p>
        </p:txBody>
      </p:sp>
      <p:sp>
        <p:nvSpPr>
          <p:cNvPr id="2" name="TextBox 1"/>
          <p:cNvSpPr txBox="1"/>
          <p:nvPr/>
        </p:nvSpPr>
        <p:spPr>
          <a:xfrm>
            <a:off x="1095968" y="353145"/>
            <a:ext cx="1043876" cy="707886"/>
          </a:xfrm>
          <a:prstGeom prst="rect">
            <a:avLst/>
          </a:prstGeom>
          <a:noFill/>
        </p:spPr>
        <p:txBody>
          <a:bodyPr wrap="none" rtlCol="0">
            <a:spAutoFit/>
          </a:bodyPr>
          <a:lstStyle/>
          <a:p>
            <a:r>
              <a:rPr lang="fr-FR" sz="4000" b="1" dirty="0"/>
              <a:t>On </a:t>
            </a:r>
          </a:p>
        </p:txBody>
      </p:sp>
      <p:sp>
        <p:nvSpPr>
          <p:cNvPr id="4" name="AutoShape 2" descr="Like free icon"/>
          <p:cNvSpPr>
            <a:spLocks noChangeAspect="1" noChangeArrowheads="1"/>
          </p:cNvSpPr>
          <p:nvPr/>
        </p:nvSpPr>
        <p:spPr bwMode="auto">
          <a:xfrm>
            <a:off x="3141663" y="26432"/>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1327" y="358775"/>
            <a:ext cx="1035057" cy="1035057"/>
          </a:xfrm>
          <a:prstGeom prst="rect">
            <a:avLst/>
          </a:prstGeom>
        </p:spPr>
      </p:pic>
      <p:sp>
        <p:nvSpPr>
          <p:cNvPr id="9" name="TextBox 8"/>
          <p:cNvSpPr txBox="1"/>
          <p:nvPr/>
        </p:nvSpPr>
        <p:spPr>
          <a:xfrm>
            <a:off x="3219851" y="353145"/>
            <a:ext cx="3950056" cy="707886"/>
          </a:xfrm>
          <a:prstGeom prst="rect">
            <a:avLst/>
          </a:prstGeom>
          <a:noFill/>
        </p:spPr>
        <p:txBody>
          <a:bodyPr wrap="none" rtlCol="0">
            <a:spAutoFit/>
          </a:bodyPr>
          <a:lstStyle/>
          <a:p>
            <a:r>
              <a:rPr lang="fr-FR" sz="4000" b="1" dirty="0"/>
              <a:t>nos utilisateurs</a:t>
            </a:r>
          </a:p>
        </p:txBody>
      </p:sp>
      <p:sp>
        <p:nvSpPr>
          <p:cNvPr id="8" name="TextBox 7"/>
          <p:cNvSpPr txBox="1"/>
          <p:nvPr/>
        </p:nvSpPr>
        <p:spPr>
          <a:xfrm>
            <a:off x="2139844" y="2291425"/>
            <a:ext cx="9950481" cy="738664"/>
          </a:xfrm>
          <a:prstGeom prst="rect">
            <a:avLst/>
          </a:prstGeom>
          <a:noFill/>
        </p:spPr>
        <p:txBody>
          <a:bodyPr wrap="none" rtlCol="0">
            <a:spAutoFit/>
          </a:bodyPr>
          <a:lstStyle/>
          <a:p>
            <a:r>
              <a:rPr lang="fr-FR" dirty="0"/>
              <a:t>« </a:t>
            </a:r>
            <a:r>
              <a:rPr lang="fr-FR" sz="2400" dirty="0"/>
              <a:t>Salut, c’est John. J’ai lancé une commande et …rien ne se passe !</a:t>
            </a:r>
            <a:r>
              <a:rPr lang="fr-FR" dirty="0"/>
              <a:t> »</a:t>
            </a:r>
          </a:p>
          <a:p>
            <a:endParaRPr lang="fr-FR" dirty="0"/>
          </a:p>
        </p:txBody>
      </p:sp>
      <p:sp>
        <p:nvSpPr>
          <p:cNvPr id="10" name="TextBox 9"/>
          <p:cNvSpPr txBox="1"/>
          <p:nvPr/>
        </p:nvSpPr>
        <p:spPr>
          <a:xfrm>
            <a:off x="4559231" y="3825315"/>
            <a:ext cx="6499985" cy="523220"/>
          </a:xfrm>
          <a:prstGeom prst="rect">
            <a:avLst/>
          </a:prstGeom>
          <a:noFill/>
        </p:spPr>
        <p:txBody>
          <a:bodyPr wrap="none" rtlCol="0">
            <a:spAutoFit/>
          </a:bodyPr>
          <a:lstStyle/>
          <a:p>
            <a:r>
              <a:rPr lang="fr-FR" sz="2800" dirty="0"/>
              <a:t>« URGENT : Rien ne fonctionne </a:t>
            </a:r>
            <a:r>
              <a:rPr lang="fr-FR" sz="2800" i="1" dirty="0"/>
              <a:t>!!!</a:t>
            </a:r>
            <a:r>
              <a:rPr lang="fr-FR" sz="2800" dirty="0"/>
              <a:t>!!!! »</a:t>
            </a:r>
          </a:p>
        </p:txBody>
      </p:sp>
      <p:sp>
        <p:nvSpPr>
          <p:cNvPr id="13" name="TextBox 12"/>
          <p:cNvSpPr txBox="1"/>
          <p:nvPr/>
        </p:nvSpPr>
        <p:spPr>
          <a:xfrm>
            <a:off x="824763" y="4836573"/>
            <a:ext cx="11360418" cy="461665"/>
          </a:xfrm>
          <a:prstGeom prst="rect">
            <a:avLst/>
          </a:prstGeom>
          <a:noFill/>
        </p:spPr>
        <p:txBody>
          <a:bodyPr wrap="none" rtlCol="0">
            <a:spAutoFit/>
          </a:bodyPr>
          <a:lstStyle/>
          <a:p>
            <a:r>
              <a:rPr lang="fr-FR" sz="2400" dirty="0"/>
              <a:t>« Hello, j’ai supprimé mon espace de travail et je souhaite le récupérer. Merci »</a:t>
            </a:r>
          </a:p>
        </p:txBody>
      </p:sp>
      <p:sp>
        <p:nvSpPr>
          <p:cNvPr id="14" name="ZoneTexte 13">
            <a:extLst>
              <a:ext uri="{FF2B5EF4-FFF2-40B4-BE49-F238E27FC236}">
                <a16:creationId xmlns:a16="http://schemas.microsoft.com/office/drawing/2014/main" id="{DCC3017F-29D7-4899-B878-B6CC3CBF89AF}"/>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2" name="Image 11">
            <a:extLst>
              <a:ext uri="{FF2B5EF4-FFF2-40B4-BE49-F238E27FC236}">
                <a16:creationId xmlns:a16="http://schemas.microsoft.com/office/drawing/2014/main" id="{57F452BB-0569-42BF-92D0-5C3AEE20FD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150290" y="6319540"/>
            <a:ext cx="880059" cy="395532"/>
          </a:xfrm>
          <a:prstGeom prst="rect">
            <a:avLst/>
          </a:prstGeom>
        </p:spPr>
      </p:pic>
    </p:spTree>
    <p:extLst>
      <p:ext uri="{BB962C8B-B14F-4D97-AF65-F5344CB8AC3E}">
        <p14:creationId xmlns:p14="http://schemas.microsoft.com/office/powerpoint/2010/main" val="36982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P spid="10" grpId="0" build="p"/>
      <p:bldP spid="13" grpId="0" build="p"/>
    </p:bldLst>
  </p:timing>
</p:sld>
</file>

<file path=ppt/theme/theme1.xml><?xml version="1.0" encoding="utf-8"?>
<a:theme xmlns:a="http://schemas.openxmlformats.org/drawingml/2006/main" name="Office Theme">
  <a:themeElements>
    <a:clrScheme name="Custom 3">
      <a:dk1>
        <a:srgbClr val="7F7F7F"/>
      </a:dk1>
      <a:lt1>
        <a:srgbClr val="7F7F7F"/>
      </a:lt1>
      <a:dk2>
        <a:srgbClr val="44546A"/>
      </a:dk2>
      <a:lt2>
        <a:srgbClr val="7F7F7F"/>
      </a:lt2>
      <a:accent1>
        <a:srgbClr val="5B9BD5"/>
      </a:accent1>
      <a:accent2>
        <a:srgbClr val="ED7D31"/>
      </a:accent2>
      <a:accent3>
        <a:srgbClr val="7F7F7F"/>
      </a:accent3>
      <a:accent4>
        <a:srgbClr val="FFC000"/>
      </a:accent4>
      <a:accent5>
        <a:srgbClr val="4472C4"/>
      </a:accent5>
      <a:accent6>
        <a:srgbClr val="70AD47"/>
      </a:accent6>
      <a:hlink>
        <a:srgbClr val="0563C1"/>
      </a:hlink>
      <a:folHlink>
        <a:srgbClr val="954F72"/>
      </a:folHlink>
    </a:clrScheme>
    <a:fontScheme name="Custom 1">
      <a:majorFont>
        <a:latin typeface="Campton Medium"/>
        <a:ea typeface=""/>
        <a:cs typeface=""/>
      </a:majorFont>
      <a:minorFont>
        <a:latin typeface="Campton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3344</Words>
  <Application>Microsoft Office PowerPoint</Application>
  <PresentationFormat>Grand écran</PresentationFormat>
  <Paragraphs>538</Paragraphs>
  <Slides>35</Slides>
  <Notes>35</Notes>
  <HiddenSlides>4</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35</vt:i4>
      </vt:variant>
    </vt:vector>
  </HeadingPairs>
  <TitlesOfParts>
    <vt:vector size="42" baseType="lpstr">
      <vt:lpstr>Arial</vt:lpstr>
      <vt:lpstr>Calibri</vt:lpstr>
      <vt:lpstr>Campton Light</vt:lpstr>
      <vt:lpstr>Campton Medium</vt:lpstr>
      <vt:lpstr>Campton SemiBold</vt:lpstr>
      <vt:lpstr>Consolas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Morgan Leroi</dc:creator>
  <cp:lastModifiedBy>Morgan Leroi</cp:lastModifiedBy>
  <cp:revision>227</cp:revision>
  <dcterms:created xsi:type="dcterms:W3CDTF">2018-09-26T19:45:40Z</dcterms:created>
  <dcterms:modified xsi:type="dcterms:W3CDTF">2019-10-09T19:05:03Z</dcterms:modified>
</cp:coreProperties>
</file>